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1" r:id="rId19"/>
    <p:sldId id="280" r:id="rId20"/>
    <p:sldId id="283" r:id="rId21"/>
    <p:sldId id="282" r:id="rId22"/>
    <p:sldId id="284" r:id="rId23"/>
    <p:sldId id="285" r:id="rId24"/>
    <p:sldId id="286" r:id="rId25"/>
    <p:sldId id="287" r:id="rId26"/>
    <p:sldId id="288" r:id="rId27"/>
    <p:sldId id="289" r:id="rId28"/>
    <p:sldId id="29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Контингент</a:t>
            </a:r>
            <a:r>
              <a:rPr lang="ru-RU" baseline="0" dirty="0" smtClean="0">
                <a:solidFill>
                  <a:schemeClr val="tx1"/>
                </a:solidFill>
              </a:rPr>
              <a:t> учащихся в динамике за 3 года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807250656167981E-2"/>
          <c:y val="8.5504602542236116E-2"/>
          <c:w val="0.92985941601049871"/>
          <c:h val="0.76254406352742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учащихся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356</c:v>
                </c:pt>
                <c:pt idx="1">
                  <c:v>361</c:v>
                </c:pt>
                <c:pt idx="2">
                  <c:v>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598664"/>
        <c:axId val="167597488"/>
      </c:barChart>
      <c:catAx>
        <c:axId val="16759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97488"/>
        <c:crosses val="autoZero"/>
        <c:auto val="1"/>
        <c:lblAlgn val="ctr"/>
        <c:lblOffset val="100"/>
        <c:noMultiLvlLbl val="0"/>
      </c:catAx>
      <c:valAx>
        <c:axId val="16759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9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7.2</c:v>
                </c:pt>
                <c:pt idx="1">
                  <c:v>7.4</c:v>
                </c:pt>
                <c:pt idx="2">
                  <c:v>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хорошисты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24.5</c:v>
                </c:pt>
                <c:pt idx="1">
                  <c:v>29.6</c:v>
                </c:pt>
                <c:pt idx="2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7596704"/>
        <c:axId val="167597096"/>
      </c:barChart>
      <c:catAx>
        <c:axId val="1675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97096"/>
        <c:crosses val="autoZero"/>
        <c:auto val="1"/>
        <c:lblAlgn val="ctr"/>
        <c:lblOffset val="100"/>
        <c:noMultiLvlLbl val="0"/>
      </c:catAx>
      <c:valAx>
        <c:axId val="16759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9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Качество знаний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за 3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1229699C-EE51-428C-9776-A9EA92C32142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0.37</c:v>
                </c:pt>
                <c:pt idx="1">
                  <c:v>0.371</c:v>
                </c:pt>
                <c:pt idx="2">
                  <c:v>0.375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871400"/>
        <c:axId val="203871792"/>
      </c:barChart>
      <c:catAx>
        <c:axId val="20387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71792"/>
        <c:crosses val="autoZero"/>
        <c:auto val="1"/>
        <c:lblAlgn val="ctr"/>
        <c:lblOffset val="100"/>
        <c:noMultiLvlLbl val="0"/>
      </c:catAx>
      <c:valAx>
        <c:axId val="2038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71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Количественные</a:t>
            </a:r>
            <a:r>
              <a:rPr lang="ru-RU" baseline="0" dirty="0" smtClean="0">
                <a:solidFill>
                  <a:schemeClr val="tx1"/>
                </a:solidFill>
              </a:rPr>
              <a:t> показатели по годам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классов комплектов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2010-2011г</c:v>
                </c:pt>
                <c:pt idx="1">
                  <c:v>2011-2012г</c:v>
                </c:pt>
                <c:pt idx="2">
                  <c:v>2012-2013г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17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наполняемость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2010-2011г</c:v>
                </c:pt>
                <c:pt idx="1">
                  <c:v>2011-2012г</c:v>
                </c:pt>
                <c:pt idx="2">
                  <c:v>2012-2013г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19.7</c:v>
                </c:pt>
                <c:pt idx="1">
                  <c:v>21.2</c:v>
                </c:pt>
                <c:pt idx="2">
                  <c:v>22.4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872576"/>
        <c:axId val="203874536"/>
      </c:barChart>
      <c:catAx>
        <c:axId val="20387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74536"/>
        <c:crosses val="autoZero"/>
        <c:auto val="1"/>
        <c:lblAlgn val="ctr"/>
        <c:lblOffset val="100"/>
        <c:noMultiLvlLbl val="0"/>
      </c:catAx>
      <c:valAx>
        <c:axId val="20387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7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39.4</c:v>
                </c:pt>
                <c:pt idx="1">
                  <c:v>50</c:v>
                </c:pt>
                <c:pt idx="2">
                  <c:v>55.8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63</c:v>
                </c:pt>
                <c:pt idx="2">
                  <c:v>65.099999999999994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869832"/>
        <c:axId val="203875320"/>
      </c:barChart>
      <c:catAx>
        <c:axId val="20386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75320"/>
        <c:crosses val="autoZero"/>
        <c:auto val="1"/>
        <c:lblAlgn val="ctr"/>
        <c:lblOffset val="100"/>
        <c:noMultiLvlLbl val="0"/>
      </c:catAx>
      <c:valAx>
        <c:axId val="203875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869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872F-7535-442E-B5A2-CBC55E2830F1}" type="datetimeFigureOut">
              <a:rPr lang="ru-RU" smtClean="0"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80AEE-C152-4610-884B-9D0ADBCBB6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80AEE-C152-4610-884B-9D0ADBCBB64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4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.1september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397064">
            <a:off x="4781729" y="4732352"/>
            <a:ext cx="2393366" cy="7099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Трыкина Ольга Владимировна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810159" y="1512667"/>
            <a:ext cx="5987484" cy="1778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Анализ  работы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МБОУ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«Основная обшеобразовательная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школа№11 им.А.И.Фатьянова»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>
                <a:solidFill>
                  <a:srgbClr val="C00000"/>
                </a:solidFill>
                <a:ea typeface="+mj-ea"/>
                <a:cs typeface="+mj-cs"/>
              </a:rPr>
              <a:t>з</a:t>
            </a:r>
            <a:r>
              <a:rPr lang="ru-RU" sz="2400" baseline="0" smtClean="0">
                <a:solidFill>
                  <a:srgbClr val="C00000"/>
                </a:solidFill>
                <a:ea typeface="+mj-ea"/>
                <a:cs typeface="+mj-cs"/>
              </a:rPr>
              <a:t>а 2012-2013 </a:t>
            </a:r>
            <a:r>
              <a:rPr lang="ru-RU" sz="2400" baseline="0" dirty="0" smtClean="0">
                <a:solidFill>
                  <a:srgbClr val="C00000"/>
                </a:solidFill>
                <a:ea typeface="+mj-ea"/>
                <a:cs typeface="+mj-cs"/>
              </a:rPr>
              <a:t>уч.год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Итоги выступлений школьников на областных, межрегиональных, Всероссийских и Международных олипиадах, конкурсах, конференциях, смотрах, слётах, соревнованиях.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78162"/>
              </p:ext>
            </p:extLst>
          </p:nvPr>
        </p:nvGraphicFramePr>
        <p:xfrm>
          <a:off x="395536" y="1412776"/>
          <a:ext cx="8445623" cy="41183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2494860"/>
                <a:gridCol w="2833732"/>
                <a:gridCol w="2756991"/>
              </a:tblGrid>
              <a:tr h="648071">
                <a:tc>
                  <a:txBody>
                    <a:bodyPr/>
                    <a:lstStyle/>
                    <a:p>
                      <a:pPr marR="1333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marR="1333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Фамилия, имя, отчество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Мероприятие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3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</a:p>
                    <a:p>
                      <a:pPr marR="1333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(дипломант, лауреат, победитель, призёр ,место)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733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Апатова Екатерина Алексеевна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дистанционная Викторина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«Математический турнир» для 1 - 4 классов 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Диплом победителя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(серия ДШ-20-18627)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 место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733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Данилычев Егор Александрович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дистанционная Олимпиада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«Что нас окружает».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Диплом победителя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(серия ДШ-24-26804)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1 место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2733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Данилычев Егор Александрович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дистанционная Олимпиада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«Окружающий мир и мы».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Диплом лауреата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(серия ДШ-14-9737)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93" marR="4199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16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47347"/>
              </p:ext>
            </p:extLst>
          </p:nvPr>
        </p:nvGraphicFramePr>
        <p:xfrm>
          <a:off x="251517" y="476673"/>
          <a:ext cx="8445626" cy="4464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9606"/>
                <a:gridCol w="2305297"/>
                <a:gridCol w="3174488"/>
                <a:gridCol w="2416235"/>
              </a:tblGrid>
              <a:tr h="1294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Филатова Анна Константиновна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Всероссийской дистанционной Литературной викторины «По страницам любимых произведений» 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(серия ДШ-15-11912)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8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Филатова Анна Константиновна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дистанционная Олимпиада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«Чудесный мир литературы».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 победителя (серия ДШ-15-16166)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0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Филатова Анна Константиновна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Всероссийской дистанционной Викторины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«Русский играючи!» 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 победителя (серия ДШ-22-23128)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0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Жаров Алексей Олегович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Всероссийская дистанционная Олимпиада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«Окружающий мир и мы».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Образовательный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Портал "Продленка"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Сертификат участника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(серия СУ-14-9767)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658" marR="3765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2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16159"/>
              </p:ext>
            </p:extLst>
          </p:nvPr>
        </p:nvGraphicFramePr>
        <p:xfrm>
          <a:off x="467544" y="620687"/>
          <a:ext cx="8280919" cy="53285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2906"/>
                <a:gridCol w="2277190"/>
                <a:gridCol w="3135787"/>
                <a:gridCol w="2325036"/>
              </a:tblGrid>
              <a:tr h="999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Кравченко Алина Петровна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поистории,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победителя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1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Трыкин Александр Михайлович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технологии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победителя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 1место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Бабкова Радхарани Александровна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английскому языку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9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Бабкова Радхарани Александровна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обществознанию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 6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99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Щёлоков Владислав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Сергеевич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математике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5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3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34004"/>
              </p:ext>
            </p:extLst>
          </p:nvPr>
        </p:nvGraphicFramePr>
        <p:xfrm>
          <a:off x="395536" y="476673"/>
          <a:ext cx="8208911" cy="48245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4202"/>
                <a:gridCol w="2240684"/>
                <a:gridCol w="3085513"/>
                <a:gridCol w="2348512"/>
              </a:tblGrid>
              <a:tr h="918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Щёлоков Владислав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Сергеевич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по химии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5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48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Тихомирова Карина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Сергеевна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изобразительному искусству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 5место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8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Осеева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Елена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Николаевна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 русскому языку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6 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8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Жидков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Кирилл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Валерьевич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 немецкому языку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 2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18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Козырева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Юлия Владимировна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химии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 2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10" marR="4041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3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72831"/>
              </p:ext>
            </p:extLst>
          </p:nvPr>
        </p:nvGraphicFramePr>
        <p:xfrm>
          <a:off x="467544" y="476673"/>
          <a:ext cx="8229599" cy="4536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5549"/>
                <a:gridCol w="2246331"/>
                <a:gridCol w="3093289"/>
                <a:gridCol w="2354430"/>
              </a:tblGrid>
              <a:tr h="800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Казанцев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Иван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Олегович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по ОБЖ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призёра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 4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Апатова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Екатерина Алексеевна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для младших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(Центр поддержки талантливой молодёжи)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 степени 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2место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(апрель 2012г, награды пришли в октябре 2012г)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Данилычев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Егор Александрович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для младших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(Центр поддержки талантливой молодёжи)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 степени 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1место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(апрель 2012г, награды пришли в октябре 2012г)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Жаров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Алексей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Олегович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для младших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(Центр поддержки талантливой молодёжи)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 степени 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31место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(апрель 2012г, награды пришли в октябре 2012г)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39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Филатова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Анна Константиновна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Всероссийская олимпиада для младших школьников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(Центр поддержки талантливой молодёжи)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 степени 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2место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(апрель 2012г, награды пришли в октябре 2012г)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9" marR="374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6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823823"/>
              </p:ext>
            </p:extLst>
          </p:nvPr>
        </p:nvGraphicFramePr>
        <p:xfrm>
          <a:off x="539552" y="476673"/>
          <a:ext cx="8352928" cy="4680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3576"/>
                <a:gridCol w="2279992"/>
                <a:gridCol w="3139647"/>
                <a:gridCol w="2389713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Афонин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Алексей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Игоревич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9место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Краснова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Дарья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Сергеевна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Никифорова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Юлия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Андреевна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Трыкин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Александр Михайлович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лауреата по 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Трыкин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Александр Михайлович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лауреата по истории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8 место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945" marR="3394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85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40681"/>
              </p:ext>
            </p:extLst>
          </p:nvPr>
        </p:nvGraphicFramePr>
        <p:xfrm>
          <a:off x="467544" y="692695"/>
          <a:ext cx="8352928" cy="4176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3576"/>
                <a:gridCol w="2279994"/>
                <a:gridCol w="3139645"/>
                <a:gridCol w="2389713"/>
              </a:tblGrid>
              <a:tr h="803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Сиротина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Алина Олеговна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истории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3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Трыкин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Александр Михайлович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Общероссийсийя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математике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7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3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Филатова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Анна Константиновна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русскому языку, книга в подарок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3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Козырева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Юлия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Владимировна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Общероссийский предметный конкурс «Мультитест».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русскому языку.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    место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Афонин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Алексей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Игоревич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Общероссийская предметная олимпиада«Олимпус»,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зимняя сессия. Институт Развития Школьного Образования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Диплом лауреата по 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3место,книга в награду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639" marR="3263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6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69110"/>
              </p:ext>
            </p:extLst>
          </p:nvPr>
        </p:nvGraphicFramePr>
        <p:xfrm>
          <a:off x="395535" y="710407"/>
          <a:ext cx="8496945" cy="45937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2948"/>
                <a:gridCol w="2319302"/>
                <a:gridCol w="3193779"/>
                <a:gridCol w="2430916"/>
              </a:tblGrid>
              <a:tr h="78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Никифорова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Юлия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Андреевна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Общероссийская предметная олимпиада«Олимпус»,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зимняя сессия. Институт Развития Школьного Образования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9 место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Трыкин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Александр Михайлович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Общероссийская предметная олимпиада«Олимпус»,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зимняя сессия. Институт Развития Школьного Образования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географии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1 место, книга в награду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Афонин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Алексей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Игоревич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Общероссийская предметная олимпиада«Олимпус»,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зимняя сессия. Институт Развития Школьного Образования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Диплом лауреата по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математике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 8 место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Филатова Анна Константиновна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Всероссийский конкурс «Британский бульдог-2012»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Диплом победителя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1 место в районе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0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Мальцева Полина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Александровна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Всероссийский конкурс «Русский медвежонок-2012»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Диплом победителя, специальный приз(медвежонок)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12 место в регионе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7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Группа учащихся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 7 человек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Областная грантовая программа ВПОО «Милосердие и порядок»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Сертификат победителей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0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Команда учащихся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Областной конкурс 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«Три пятёрки»(учиться на 5, трудиться на 5, родную страну на 5 защищать),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Призёры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556" marR="2655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7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39955"/>
              </p:ext>
            </p:extLst>
          </p:nvPr>
        </p:nvGraphicFramePr>
        <p:xfrm>
          <a:off x="374904" y="1412776"/>
          <a:ext cx="8445568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273"/>
                <a:gridCol w="1757457"/>
                <a:gridCol w="1538391"/>
                <a:gridCol w="1684904"/>
                <a:gridCol w="2731543"/>
              </a:tblGrid>
              <a:tr h="1273405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№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Название проекта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Организатор проекта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Адрес проекта в интернете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Участники проекта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от нашего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муниципального образования (со ссылкой на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-страницу участника)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5093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</a:rPr>
                        <a:t>1</a:t>
                      </a:r>
                      <a:endParaRPr lang="ru-RU" sz="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035" marR="26035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70"/>
                        </a:spcAft>
                      </a:pPr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«Портфолио ученика»</a:t>
                      </a: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26035" marR="26035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7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Фестиваль исследовательских и творческих работ учащихся 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Издательский дом «Первое сентября»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http://project.1september.ru/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Кравченко Алина(8класс), куратор Мозжерин Евгений Владимирович(учитель истории)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http://project.1september.ru/work.php?id=600799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25" marR="992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50495359" y="675988"/>
            <a:ext cx="128865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Ученица 8 класса приняла участие в телекоммуникационном образовательном проекте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1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u="sng" dirty="0" smtClean="0"/>
              <a:t>Приняли участие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sz="4000" dirty="0" smtClean="0"/>
              <a:t>«Русский медвежонок»-74уч-ся</a:t>
            </a:r>
            <a:br>
              <a:rPr lang="ru-RU" sz="4000" dirty="0" smtClean="0"/>
            </a:br>
            <a:r>
              <a:rPr lang="ru-RU" sz="4000" dirty="0" smtClean="0"/>
              <a:t>«Кенгуру»-74чел</a:t>
            </a:r>
            <a:br>
              <a:rPr lang="ru-RU" sz="4000" dirty="0" smtClean="0"/>
            </a:br>
            <a:r>
              <a:rPr lang="ru-RU" sz="4000" dirty="0" smtClean="0"/>
              <a:t>«ЧИП-30чел</a:t>
            </a:r>
            <a:br>
              <a:rPr lang="ru-RU" sz="4000" dirty="0" smtClean="0"/>
            </a:br>
            <a:r>
              <a:rPr lang="ru-RU" sz="4000" dirty="0" smtClean="0"/>
              <a:t>«КИТ»-31чел</a:t>
            </a:r>
            <a:br>
              <a:rPr lang="ru-RU" sz="4000" dirty="0" smtClean="0"/>
            </a:br>
            <a:r>
              <a:rPr lang="ru-RU" sz="4000" dirty="0" smtClean="0"/>
              <a:t>«Британский бульдог-18чел</a:t>
            </a:r>
            <a:br>
              <a:rPr lang="ru-RU" sz="4000" dirty="0" smtClean="0"/>
            </a:br>
            <a:r>
              <a:rPr lang="ru-RU" sz="4000" dirty="0" smtClean="0"/>
              <a:t>«Олимпус»-62ч</a:t>
            </a:r>
            <a:r>
              <a:rPr lang="ru-RU" sz="1300" dirty="0" smtClean="0"/>
              <a:t>(мультитест)+</a:t>
            </a:r>
            <a:r>
              <a:rPr lang="ru-RU" dirty="0" smtClean="0"/>
              <a:t>25чел</a:t>
            </a:r>
            <a:r>
              <a:rPr lang="ru-RU" sz="1300" dirty="0" smtClean="0"/>
              <a:t>(зимняя сессия)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40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  <a:latin typeface="+mn-lt"/>
              </a:rPr>
              <a:t>Цель:</a:t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r>
              <a:rPr lang="ru-RU" dirty="0" smtClean="0">
                <a:solidFill>
                  <a:srgbClr val="C00000"/>
                </a:solidFill>
                <a:latin typeface="+mn-lt"/>
              </a:rPr>
              <a:t>выявить педагогические  проблемы для нового учебного года на основе сравнения реального состояния педагогического процесса в школе с прогнозируемым.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Результаты государственной итоговой аттестации в 2012-2013 уч.году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Русский язык в новой форме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44906"/>
              </p:ext>
            </p:extLst>
          </p:nvPr>
        </p:nvGraphicFramePr>
        <p:xfrm>
          <a:off x="467545" y="2492896"/>
          <a:ext cx="8405199" cy="158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455"/>
                <a:gridCol w="676572"/>
                <a:gridCol w="728436"/>
                <a:gridCol w="728436"/>
                <a:gridCol w="728436"/>
                <a:gridCol w="720577"/>
                <a:gridCol w="871452"/>
                <a:gridCol w="1111119"/>
                <a:gridCol w="162560"/>
                <a:gridCol w="975614"/>
                <a:gridCol w="668716"/>
                <a:gridCol w="117826"/>
              </a:tblGrid>
              <a:tr h="1063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Число учащихся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«5»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«4»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«3»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«2»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Перес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дали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успева-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емости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 качества знаний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Средний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(оцен)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Средний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(в бал-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лах)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0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Всего-43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8-18,6%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16-37%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44,4%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(1)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(97,6)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55,8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3,7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4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Результаты государственной итоговой аттестации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2012-2013 уч.году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Математика </a:t>
            </a:r>
            <a:r>
              <a:rPr lang="ru-RU" sz="2000" b="1" dirty="0"/>
              <a:t>в новой </a:t>
            </a:r>
            <a:r>
              <a:rPr lang="ru-RU" sz="2000" b="1" dirty="0" smtClean="0"/>
              <a:t>форме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177211"/>
              </p:ext>
            </p:extLst>
          </p:nvPr>
        </p:nvGraphicFramePr>
        <p:xfrm>
          <a:off x="971600" y="2132857"/>
          <a:ext cx="7725545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064"/>
                <a:gridCol w="592091"/>
                <a:gridCol w="705486"/>
                <a:gridCol w="705486"/>
                <a:gridCol w="705486"/>
                <a:gridCol w="697876"/>
                <a:gridCol w="844757"/>
                <a:gridCol w="965002"/>
                <a:gridCol w="168456"/>
                <a:gridCol w="715318"/>
                <a:gridCol w="673523"/>
              </a:tblGrid>
              <a:tr h="1458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Число учащихся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«5»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«4»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«3»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«2»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Перес</a:t>
                      </a:r>
                      <a:endParaRPr lang="ru-RU" sz="14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дали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% 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успева-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емости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% качества знаний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Средний балл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(оцен)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Средний балл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(в бал-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лах)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Всего-43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4-9,3%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24-58%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15-32,7%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(3)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(93)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65,1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3,7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16,8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84025" y="3070225"/>
            <a:ext cx="111290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853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+mn-lt"/>
              </a:rPr>
              <a:t>Сравнительные данные итоговой аттестации в динамике за три года выпускников 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9-х классов</a:t>
            </a:r>
            <a:br>
              <a:rPr lang="ru-RU" sz="1600" b="1" dirty="0" smtClean="0">
                <a:latin typeface="+mn-lt"/>
              </a:rPr>
            </a:br>
            <a:endParaRPr lang="ru-RU" sz="1600" b="1" dirty="0"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495308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4508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040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Экзамены по выбору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39620"/>
              </p:ext>
            </p:extLst>
          </p:nvPr>
        </p:nvGraphicFramePr>
        <p:xfrm>
          <a:off x="467542" y="1052734"/>
          <a:ext cx="7159806" cy="36724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1692"/>
                <a:gridCol w="1196627"/>
                <a:gridCol w="1262086"/>
                <a:gridCol w="1070498"/>
                <a:gridCol w="930799"/>
                <a:gridCol w="1068104"/>
              </a:tblGrid>
              <a:tr h="1049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Предметы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учащихся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9215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 % успеваемости по сдаваемому предмету 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 прош.году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Динамика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-1,5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+0,7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4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(новая форма)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9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Английский язык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Немецкий язык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9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Черчение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4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(новая форма)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Не сдавали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4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(новая форма)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</a:rPr>
                        <a:t>Не сдавали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8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Награждены похвальной грамотой </a:t>
            </a:r>
            <a:r>
              <a:rPr lang="ru-RU" sz="2000" dirty="0" smtClean="0">
                <a:solidFill>
                  <a:srgbClr val="C00000"/>
                </a:solidFill>
              </a:rPr>
              <a:t>«За особые успехи в  изучении отдельных предметов»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91465"/>
              </p:ext>
            </p:extLst>
          </p:nvPr>
        </p:nvGraphicFramePr>
        <p:xfrm>
          <a:off x="683568" y="1412777"/>
          <a:ext cx="7632848" cy="3507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5930"/>
                <a:gridCol w="2830332"/>
                <a:gridCol w="3307775"/>
                <a:gridCol w="978811"/>
              </a:tblGrid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Ф.И.О. учащихся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Сиротина Алина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История, изобразительное искусство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Казанцев Иван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Русский язык,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литература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Бабкова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Радхарани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учеников школы награждены похвальным листом «За отличную учёбу»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Английский язык, литература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16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u="sng" dirty="0" smtClean="0"/>
              <a:t> </a:t>
            </a:r>
            <a:br>
              <a:rPr lang="ru-RU" sz="2800" u="sng" dirty="0" smtClean="0"/>
            </a:br>
            <a:r>
              <a:rPr lang="ru-RU" sz="2800" u="sng" dirty="0" smtClean="0"/>
              <a:t>Рекомендации:</a:t>
            </a:r>
            <a:br>
              <a:rPr lang="ru-RU" sz="2800" u="sng" dirty="0" smtClean="0"/>
            </a:br>
            <a:r>
              <a:rPr lang="ru-RU" sz="2800" dirty="0" smtClean="0"/>
              <a:t>1.Продолжить работу над проблемой повышения качества обучения, объективно оценивать знания, умения и навыки учащихся;</a:t>
            </a:r>
            <a:br>
              <a:rPr lang="ru-RU" sz="2800" dirty="0" smtClean="0"/>
            </a:br>
            <a:r>
              <a:rPr lang="ru-RU" sz="2800" dirty="0" smtClean="0"/>
              <a:t>2.На МО  рассмотреть приёмы и методы работы над темами, которые вызывают наибольшее затруднение у учащихся.</a:t>
            </a:r>
            <a:br>
              <a:rPr lang="ru-RU" sz="2800" dirty="0" smtClean="0"/>
            </a:br>
            <a:r>
              <a:rPr lang="ru-RU" sz="2800" dirty="0" smtClean="0"/>
              <a:t>3.Расширить применение индивидуального и дифференцированного подхода к обучению и воспитанию учащихся.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7920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86956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u="sng" dirty="0" smtClean="0"/>
              <a:t>Задачи  на 2013-2014 уч.год</a:t>
            </a:r>
            <a:br>
              <a:rPr lang="ru-RU" sz="2400" b="1" u="sng" dirty="0" smtClean="0"/>
            </a:br>
            <a:r>
              <a:rPr lang="ru-RU" sz="2200" b="1" dirty="0" smtClean="0"/>
              <a:t>1.Построение образовательного процесса в школе на основе реализации новых ФГОС и внедрение их в практику работы школы.</a:t>
            </a:r>
            <a:br>
              <a:rPr lang="ru-RU" sz="2200" b="1" dirty="0" smtClean="0"/>
            </a:br>
            <a:r>
              <a:rPr lang="ru-RU" sz="2200" b="1" dirty="0" smtClean="0"/>
              <a:t>2.Повышение качества образования с целью обеспечения прав учащихся на качественные образовательные услуги с учётом потребностей учащихся и родителей.</a:t>
            </a:r>
            <a:br>
              <a:rPr lang="ru-RU" sz="2200" b="1" dirty="0" smtClean="0"/>
            </a:br>
            <a:r>
              <a:rPr lang="ru-RU" sz="2200" b="1" dirty="0" smtClean="0"/>
              <a:t>3.Создание условий для предоставления качественного образования всем учащимся школы.</a:t>
            </a:r>
            <a:br>
              <a:rPr lang="ru-RU" sz="2200" b="1" dirty="0" smtClean="0"/>
            </a:br>
            <a:r>
              <a:rPr lang="ru-RU" sz="2200" b="1" dirty="0" smtClean="0"/>
              <a:t>4.Повышение эффективности всех субъектов воспитательного процесса в направлении стимулирования сетевого взаимодействия между школой и другими образовательными и культурно-просветительскими учреждениями района с целью организации занятости детей во второй половине дня.</a:t>
            </a:r>
            <a:br>
              <a:rPr lang="ru-RU" sz="2200" b="1" dirty="0" smtClean="0"/>
            </a:br>
            <a:r>
              <a:rPr lang="ru-RU" sz="2200" b="1" dirty="0" smtClean="0"/>
              <a:t>5.Обеспечение возможностей профессионального роста педагогических кадров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036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052736"/>
            <a:ext cx="59046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Все  же  педагог занимает ключевую позицию в образовательном процессе, и от его квалификации,  его личностных качеств зависит, какой быть сегодня в целом системе образования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42349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996952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rgbClr val="FF33CC"/>
                </a:solidFill>
              </a:rPr>
              <a:t>Спасибо за внимание!</a:t>
            </a:r>
            <a:endParaRPr lang="ru-RU" sz="4000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95539895"/>
              </p:ext>
            </p:extLst>
          </p:nvPr>
        </p:nvGraphicFramePr>
        <p:xfrm>
          <a:off x="1524000" y="404664"/>
          <a:ext cx="609600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2572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660066"/>
                </a:solidFill>
              </a:rPr>
              <a:t>Наши «отличники и хорошисты»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660433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038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37925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228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20893946"/>
              </p:ext>
            </p:extLst>
          </p:nvPr>
        </p:nvGraphicFramePr>
        <p:xfrm>
          <a:off x="1524000" y="476672"/>
          <a:ext cx="6096000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0859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Уровень развития и обученности учащихся 2-9 классов за 2012-2013 уч.год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28466"/>
              </p:ext>
            </p:extLst>
          </p:nvPr>
        </p:nvGraphicFramePr>
        <p:xfrm>
          <a:off x="611561" y="1196751"/>
          <a:ext cx="8085586" cy="412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826"/>
                <a:gridCol w="369583"/>
                <a:gridCol w="1511315"/>
                <a:gridCol w="507519"/>
                <a:gridCol w="531508"/>
                <a:gridCol w="530760"/>
                <a:gridCol w="427307"/>
                <a:gridCol w="427307"/>
                <a:gridCol w="637962"/>
                <a:gridCol w="427307"/>
                <a:gridCol w="637962"/>
                <a:gridCol w="531508"/>
                <a:gridCol w="530760"/>
                <a:gridCol w="637962"/>
              </a:tblGrid>
              <a:tr h="216047">
                <a:tc rowSpan="3">
                  <a:txBody>
                    <a:bodyPr/>
                    <a:lstStyle/>
                    <a:p>
                      <a:pPr marR="71755" indent="2286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Класс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 rowSpan="3">
                  <a:txBody>
                    <a:bodyPr/>
                    <a:lstStyle/>
                    <a:p>
                      <a:pPr marR="71755" indent="22860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Кол-во уч-ся.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 rowSpan="3">
                  <a:txBody>
                    <a:bodyPr/>
                    <a:lstStyle/>
                    <a:p>
                      <a:pPr marR="71755" indent="22860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R="71755" indent="22860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Классный руководитель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К/З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четв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К/З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2четв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К/З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3четв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% Качества  знаний за 4 четверть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Год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 row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Тен-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ден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ция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4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«5»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«4»,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«5»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Единственная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К/З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 row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%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Успев</a:t>
                      </a:r>
                      <a:endParaRPr lang="ru-RU" sz="900">
                        <a:effectLst/>
                      </a:endParaRPr>
                    </a:p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127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«4»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«3»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   24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 Осокина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Э.А.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0070C0"/>
                          </a:solidFill>
                          <a:effectLst/>
                        </a:rPr>
                        <a:t>Без оцен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2А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   26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 Швецова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А.М.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56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48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127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↓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2Б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     19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   Иванова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И.В.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60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70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58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1275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C00000"/>
                          </a:solidFill>
                          <a:effectLst/>
                        </a:rPr>
                        <a:t>95</a:t>
                      </a:r>
                      <a:endParaRPr lang="ru-RU" sz="9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63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3А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    26       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C00000"/>
                          </a:solidFill>
                          <a:effectLst/>
                        </a:rPr>
                        <a:t>  Проскурина </a:t>
                      </a: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О.Н.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53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62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127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65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65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3Б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  <a:effectLst/>
                        </a:rPr>
                        <a:t>  Нестерова 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Н.В.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1275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4А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Осеева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И.Г.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67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↑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4Б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Демидова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С.В.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=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</a:rPr>
                        <a:t>  Белышева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М.В.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48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=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0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70C0"/>
                          </a:solidFill>
                          <a:effectLst/>
                        </a:rPr>
                        <a:t>    6А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70C0"/>
                          </a:solidFill>
                          <a:effectLst/>
                        </a:rPr>
                        <a:t>26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Веренчук Л.И.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27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27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35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1509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6Б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22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Чебоксарова Т.В.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↓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7А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20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Козина С.Ю.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=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6605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7Б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18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Пугина Н.А.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Тихонова В.Д.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9 А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24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Гусева Н.Г.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32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</a:rPr>
                        <a:t>↑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933"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9 Б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19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70C0"/>
                          </a:solidFill>
                          <a:effectLst/>
                        </a:rPr>
                        <a:t>Синявина З.К.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=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54470">
                <a:tc>
                  <a:txBody>
                    <a:bodyPr/>
                    <a:lstStyle/>
                    <a:p>
                      <a:pPr indent="17780" algn="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Всего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</a:rPr>
                        <a:t>312</a:t>
                      </a:r>
                    </a:p>
                    <a:p>
                      <a:pPr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(+24-1 кл)=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=336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70C0"/>
                          </a:solidFill>
                          <a:effectLst/>
                        </a:rPr>
                        <a:t>уч-ка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l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38,8%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32,6%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25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101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17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70C0"/>
                          </a:solidFill>
                          <a:effectLst/>
                        </a:rPr>
                        <a:t>99,7%</a:t>
                      </a:r>
                      <a:endParaRPr lang="ru-RU" sz="9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70C0"/>
                          </a:solidFill>
                          <a:effectLst/>
                        </a:rPr>
                        <a:t>37,5%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20" marR="48920" marT="0" marB="0"/>
                </a:tc>
                <a:tc>
                  <a:txBody>
                    <a:bodyPr/>
                    <a:lstStyle/>
                    <a:p>
                      <a:pPr indent="17780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37%в 2011-2012уч.г</a:t>
                      </a:r>
                      <a:endParaRPr lang="ru-RU" sz="900" dirty="0">
                        <a:effectLst/>
                      </a:endParaRPr>
                    </a:p>
                    <a:p>
                      <a:pPr indent="17780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indent="17780" algn="ctr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↑</a:t>
                      </a:r>
                      <a:endParaRPr lang="ru-RU" sz="900" dirty="0">
                        <a:effectLst/>
                      </a:endParaRPr>
                    </a:p>
                    <a:p>
                      <a:pPr indent="17780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      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5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72408"/>
          </a:xfrm>
        </p:spPr>
        <p:txBody>
          <a:bodyPr>
            <a:normAutofit fontScale="90000"/>
          </a:bodyPr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Причины</a:t>
            </a:r>
            <a:br>
              <a:rPr lang="ru-RU" u="sng" dirty="0" smtClean="0"/>
            </a:br>
            <a:r>
              <a:rPr lang="ru-RU" sz="3100" i="1" dirty="0" smtClean="0"/>
              <a:t>нежелание ребёнка учиться;</a:t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попустительство родителей(законных представителей несовершеннолетних</a:t>
            </a:r>
            <a:r>
              <a:rPr lang="ru-RU" i="1" dirty="0" smtClean="0"/>
              <a:t>)</a:t>
            </a:r>
            <a:br>
              <a:rPr lang="ru-RU" i="1" dirty="0" smtClean="0"/>
            </a:br>
            <a:r>
              <a:rPr lang="ru-RU" sz="2200" b="1" i="1" dirty="0" smtClean="0"/>
              <a:t>закон «Об образовании» ст 32.п.2. «Компетенция и ответственность образовательного учреждения»</a:t>
            </a:r>
            <a:br>
              <a:rPr lang="ru-RU" sz="22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>
                <a:solidFill>
                  <a:srgbClr val="FF0000"/>
                </a:solidFill>
              </a:rPr>
              <a:t>«К компетенции ОУ относятся, осуществление текущего контроля успеваемости и промежуточной аттестации обучающихся ОУ в соответствии со своим уставом и требованиями настоящего Закона» </a:t>
            </a:r>
            <a:br>
              <a:rPr lang="ru-RU" sz="2200" b="1" i="1" dirty="0" smtClean="0">
                <a:solidFill>
                  <a:srgbClr val="FF0000"/>
                </a:solidFill>
              </a:rPr>
            </a:br>
            <a:endParaRPr lang="ru-RU" sz="2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84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229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Необходимо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rgbClr val="002060"/>
                </a:solidFill>
              </a:rPr>
              <a:t>продолжить вести целенаправленную работу в классах с целью повышения  </a:t>
            </a:r>
            <a:r>
              <a:rPr lang="ru-RU" sz="3100" dirty="0" smtClean="0">
                <a:solidFill>
                  <a:srgbClr val="FF0000"/>
                </a:solidFill>
              </a:rPr>
              <a:t>статуса аттестата</a:t>
            </a:r>
            <a:r>
              <a:rPr lang="ru-RU" sz="3100" dirty="0" smtClean="0">
                <a:solidFill>
                  <a:srgbClr val="002060"/>
                </a:solidFill>
              </a:rPr>
              <a:t> об образовании, с целью </a:t>
            </a:r>
            <a:r>
              <a:rPr lang="ru-RU" sz="3100" dirty="0" smtClean="0">
                <a:solidFill>
                  <a:srgbClr val="FF0000"/>
                </a:solidFill>
              </a:rPr>
              <a:t>повышения качества </a:t>
            </a:r>
            <a:r>
              <a:rPr lang="ru-RU" sz="3100" dirty="0" smtClean="0">
                <a:solidFill>
                  <a:srgbClr val="002060"/>
                </a:solidFill>
              </a:rPr>
              <a:t>образования через </a:t>
            </a:r>
            <a:r>
              <a:rPr lang="ru-RU" sz="3100" dirty="0" smtClean="0">
                <a:solidFill>
                  <a:srgbClr val="C00000"/>
                </a:solidFill>
              </a:rPr>
              <a:t>индивидуальный подход к учащимся, объективный учёт и контроль знаний, своевременной работы по ликвидации пробелов в знаниях.</a:t>
            </a:r>
            <a:endParaRPr lang="ru-RU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64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1587</Words>
  <Application>Microsoft Office PowerPoint</Application>
  <PresentationFormat>Экран (4:3)</PresentationFormat>
  <Paragraphs>765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Презентация PowerPoint</vt:lpstr>
      <vt:lpstr>Цель: выявить педагогические  проблемы для нового учебного года на основе сравнения реального состояния педагогического процесса в школе с прогнозируемым.</vt:lpstr>
      <vt:lpstr>Презентация PowerPoint</vt:lpstr>
      <vt:lpstr>Наши «отличники и хорошисты»</vt:lpstr>
      <vt:lpstr>Презентация PowerPoint</vt:lpstr>
      <vt:lpstr>Презентация PowerPoint</vt:lpstr>
      <vt:lpstr>Уровень развития и обученности учащихся 2-9 классов за 2012-2013 уч.год  </vt:lpstr>
      <vt:lpstr> Причины нежелание ребёнка учиться;  попустительство родителей(законных представителей несовершеннолетних) закон «Об образовании» ст 32.п.2. «Компетенция и ответственность образовательного учреждения»  «К компетенции ОУ относятся, осуществление текущего контроля успеваемости и промежуточной аттестации обучающихся ОУ в соответствии со своим уставом и требованиями настоящего Закона»  </vt:lpstr>
      <vt:lpstr>  Необходимо продолжить вести целенаправленную работу в классах с целью повышения  статуса аттестата об образовании, с целью повышения качества образования через индивидуальный подход к учащимся, объективный учёт и контроль знаний, своевременной работы по ликвидации пробелов в знаниях.</vt:lpstr>
      <vt:lpstr>Итоги выступлений школьников на областных, межрегиональных, Всероссийских и Международных олипиадах, конкурсах, конференциях, смотрах, слётах, соревнованиях.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Приняли участие: «Русский медвежонок»-74уч-ся «Кенгуру»-74чел «ЧИП-30чел «КИТ»-31чел «Британский бульдог-18чел «Олимпус»-62ч(мультитест)+25чел(зимняя сессия) </vt:lpstr>
      <vt:lpstr>Результаты государственной итоговой аттестации в 2012-2013 уч.году  Русский язык в новой форме </vt:lpstr>
      <vt:lpstr>Результаты государственной итоговой аттестации  в 2012-2013 уч.году  Математика в новой форме </vt:lpstr>
      <vt:lpstr>Сравнительные данные итоговой аттестации в динамике за три года выпускников  9-х классов </vt:lpstr>
      <vt:lpstr>Экзамены по выбору</vt:lpstr>
      <vt:lpstr>Награждены похвальной грамотой «За особые успехи в  изучении отдельных предметов»</vt:lpstr>
      <vt:lpstr>  Рекомендации: 1.Продолжить работу над проблемой повышения качества обучения, объективно оценивать знания, умения и навыки учащихся; 2.На МО  рассмотреть приёмы и методы работы над темами, которые вызывают наибольшее затруднение у учащихся. 3.Расширить применение индивидуального и дифференцированного подхода к обучению и воспитанию учащихся.</vt:lpstr>
      <vt:lpstr>Задачи  на 2013-2014 уч.год 1.Построение образовательного процесса в школе на основе реализации новых ФГОС и внедрение их в практику работы школы. 2.Повышение качества образования с целью обеспечения прав учащихся на качественные образовательные услуги с учётом потребностей учащихся и родителей. 3.Создание условий для предоставления качественного образования всем учащимся школы. 4.Повышение эффективности всех субъектов воспитательного процесса в направлении стимулирования сетевого взаимодействия между школой и другими образовательными и культурно-просветительскими учреждениями района с целью организации занятости детей во второй половине дня. 5.Обеспечение возможностей профессионального роста педагогических кадров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44</cp:revision>
  <dcterms:created xsi:type="dcterms:W3CDTF">2013-07-29T17:42:42Z</dcterms:created>
  <dcterms:modified xsi:type="dcterms:W3CDTF">2013-08-27T14:00:02Z</dcterms:modified>
</cp:coreProperties>
</file>