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4" r:id="rId16"/>
    <p:sldId id="275" r:id="rId17"/>
    <p:sldId id="276" r:id="rId18"/>
    <p:sldId id="277" r:id="rId19"/>
    <p:sldId id="272" r:id="rId20"/>
    <p:sldId id="27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9.xml.rels><?xml version="1.0" encoding="UTF-8" standalone="yes"?>
<Relationships xmlns="http://schemas.openxmlformats.org/package/2006/relationships"><Relationship Id="rId8" Type="http://schemas.openxmlformats.org/officeDocument/2006/relationships/hyperlink" Target="http://www.friendlyrunet.ru/safety/index.phtml" TargetMode="External"/><Relationship Id="rId13" Type="http://schemas.openxmlformats.org/officeDocument/2006/relationships/hyperlink" Target="http://bobrdobr.ru/az9ua" TargetMode="External"/><Relationship Id="rId18" Type="http://schemas.openxmlformats.org/officeDocument/2006/relationships/hyperlink" Target="http://youtu.be/789j0eDglZQ" TargetMode="External"/><Relationship Id="rId26" Type="http://schemas.openxmlformats.org/officeDocument/2006/relationships/image" Target="../media/image3.jpeg"/><Relationship Id="rId3" Type="http://schemas.openxmlformats.org/officeDocument/2006/relationships/hyperlink" Target="http://www.microsoft.com/eesti/haridus/veebivend/koomiksid/rus/html/etusivu.htm" TargetMode="External"/><Relationship Id="rId21" Type="http://schemas.openxmlformats.org/officeDocument/2006/relationships/hyperlink" Target="http://www.youtube.com/watch?v=QvOlgob5njQ&amp;feature=relmfu" TargetMode="External"/><Relationship Id="rId7" Type="http://schemas.openxmlformats.org/officeDocument/2006/relationships/hyperlink" Target="http://book.ru/view/900356/" TargetMode="External"/><Relationship Id="rId12" Type="http://schemas.openxmlformats.org/officeDocument/2006/relationships/hyperlink" Target="http://krasatatiana.blogspot.com/2009/10/blog-post.html" TargetMode="External"/><Relationship Id="rId17" Type="http://schemas.openxmlformats.org/officeDocument/2006/relationships/hyperlink" Target="https://docs.google.com/document/pub?id=1FxPyVGSA2evHjoksIcOA6DeW32XvOlieYVJcWgRKkBM" TargetMode="External"/><Relationship Id="rId25" Type="http://schemas.openxmlformats.org/officeDocument/2006/relationships/hyperlink" Target="http://sakha.gov.ru/node/44001" TargetMode="External"/><Relationship Id="rId2" Type="http://schemas.openxmlformats.org/officeDocument/2006/relationships/image" Target="../media/image1.jpeg"/><Relationship Id="rId16" Type="http://schemas.openxmlformats.org/officeDocument/2006/relationships/hyperlink" Target="https://docs.google.com/document/pub?id=1z7gkEwgHKSpKPkfPYEw3QSpDCFDGE0EdH1bR78lkZUw" TargetMode="External"/><Relationship Id="rId20" Type="http://schemas.openxmlformats.org/officeDocument/2006/relationships/hyperlink" Target="http://www.nachalka.com/node/948" TargetMode="External"/><Relationship Id="rId1" Type="http://schemas.openxmlformats.org/officeDocument/2006/relationships/slideLayout" Target="../slideLayouts/slideLayout7.xml"/><Relationship Id="rId6" Type="http://schemas.openxmlformats.org/officeDocument/2006/relationships/hyperlink" Target="http://wiki.pskovedu.ru/index.php/%D0%9A%D0%BE%D0%BD%D0%BA%D1%83%D1%80%D1%81_%D0%91%D0%B5%D0%B7%D0%BE%D0%BF%D0%B0%D1%81%D0%BD%D1%8B%D0%B9_%D0%98%D0%BD%D1%82%D0%B5%D1%80%D0%BD%D0%B5%D1%82" TargetMode="External"/><Relationship Id="rId11" Type="http://schemas.openxmlformats.org/officeDocument/2006/relationships/hyperlink" Target="http://www.letopisi.ru/index.php/%D0%A1%D0%B5%D1%82%D0%B5%D0%B2%D0%BE%D0%B9_%D1%8D%D1%82%D0%B8%D0%BA%D0%B5%D1%82" TargetMode="External"/><Relationship Id="rId24" Type="http://schemas.openxmlformats.org/officeDocument/2006/relationships/hyperlink" Target="http://www.koipkro.kostroma.ru/koiro/CROS/foi/KiiIKTvo/Shared%20Documents/%D0%9C%D0%B5%D0%B4%D0%B8%D0%B0%D0%B1%D0%B5%D0%B7%D0%BE%D0%BF%D0%B0%D1%81%D0%BD%D0%BE%D1%81%D1%82%D1%8C.aspx?PageView=Shared" TargetMode="External"/><Relationship Id="rId5" Type="http://schemas.openxmlformats.org/officeDocument/2006/relationships/hyperlink" Target="http://wiki.pskovedu.ru/index.php/%D0%9A%D0%BE%D0%BD%D0%BA%D1%83%D1%80%D1%81_%D0%BF%D0%BE_%D0%98%D0%9A%D0%A2_/_%D0%9F%D1%81%D0%BA%D0%BE%D0%B2,_%D0%BD%D0%BE%D1%8F%D0%B1%D1%80%D1%8C_2009" TargetMode="External"/><Relationship Id="rId15" Type="http://schemas.openxmlformats.org/officeDocument/2006/relationships/hyperlink" Target="http://www.socobraz.ru/index.php/%D0%A1%D0%BB%D1%83%D0%B6%D0%B5%D0%B1%D0%BD%D0%B0%D1%8F:AWCforum/?action=st/id5/%D0%A2%D1%80%D0%B8_%D0%B7%D0%BE%D0%BB%D0%BE%D1%82%D1%8B%D1%85_%D0%BF%D1%80%D0%B0%D0%B2%D0%B8%D0%BB%D0%B0_%D0%B1%D0%B5%D0%B7%D0%BE%D0%BF%D0%B0%D1%81%D0%BD%D0%BE%D1%81%D1%82%D0%B8_%D0%B2_%D0%98%D0%BD%D1%82%D0%B5%D1%80%D0%BD%D0%B5%D1%82" TargetMode="External"/><Relationship Id="rId23" Type="http://schemas.openxmlformats.org/officeDocument/2006/relationships/hyperlink" Target="http://content-filtering.ru/aboutus/" TargetMode="External"/><Relationship Id="rId10" Type="http://schemas.openxmlformats.org/officeDocument/2006/relationships/hyperlink" Target="http://sch1433.edusite.ru/DswMedia/microsoft_children_sec.pdf" TargetMode="External"/><Relationship Id="rId19" Type="http://schemas.openxmlformats.org/officeDocument/2006/relationships/hyperlink" Target="http://youtu.be/yEEaFyD9FQU" TargetMode="External"/><Relationship Id="rId4" Type="http://schemas.openxmlformats.org/officeDocument/2006/relationships/hyperlink" Target="http://wiki.pskovedu.ru/index.php/%D0%A1%D0%B5%D1%82%D0%B5%D0%B2%D0%BE%D0%B9_%D1%8D%D0%BA%D1%81%D1%82%D1%80%D0%B8%D0%BC_/_%D0%A2%D1%80%D0%B5%D0%BD%D0%B8%D0%BD%D0%B3_%D0%91%D0%B5%D0%B7%D0%BE%D0%BF%D0%B0%D1%81%D0%BD%D0%BE%D1%81%D1%82%D1%8C_%D0%B2_%D1%81%D0%B5%D1%82%D0%B8_%D0%B8%D0%BD%D1%82%D0%B5%D1%80%D0%BD%D0%B5%D1%82" TargetMode="External"/><Relationship Id="rId9" Type="http://schemas.openxmlformats.org/officeDocument/2006/relationships/hyperlink" Target="http://www.microsoft.com/rus/protect/default.mspx" TargetMode="External"/><Relationship Id="rId14" Type="http://schemas.openxmlformats.org/officeDocument/2006/relationships/hyperlink" Target="http://fsu-expert.ru/node/1768" TargetMode="External"/><Relationship Id="rId22" Type="http://schemas.openxmlformats.org/officeDocument/2006/relationships/hyperlink" Target="http://www.microsoft.com/eesti/education/veebivend/koomiksid/rus/html/etusivu.htm" TargetMode="External"/><Relationship Id="rId27"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251520" y="836712"/>
            <a:ext cx="8606760" cy="5570756"/>
          </a:xfrm>
          <a:prstGeom prst="rect">
            <a:avLst/>
          </a:prstGeom>
          <a:noFill/>
        </p:spPr>
        <p:txBody>
          <a:bodyPr wrap="square" rtlCol="0">
            <a:spAutoFit/>
          </a:bodyPr>
          <a:lstStyle/>
          <a:p>
            <a:pPr algn="ctr"/>
            <a:r>
              <a:rPr lang="ru-RU" dirty="0" smtClean="0"/>
              <a:t> </a:t>
            </a:r>
            <a:r>
              <a:rPr lang="ru-RU" b="1" dirty="0" smtClean="0">
                <a:latin typeface="Times New Roman" pitchFamily="18" charset="0"/>
                <a:cs typeface="Times New Roman" pitchFamily="18" charset="0"/>
              </a:rPr>
              <a:t>Программа по </a:t>
            </a:r>
            <a:r>
              <a:rPr lang="ru-RU" b="1" dirty="0" err="1" smtClean="0">
                <a:latin typeface="Times New Roman" pitchFamily="18" charset="0"/>
                <a:cs typeface="Times New Roman" pitchFamily="18" charset="0"/>
              </a:rPr>
              <a:t>медиабезопасности</a:t>
            </a:r>
            <a:endParaRPr lang="ru-RU" b="1" dirty="0" smtClean="0">
              <a:latin typeface="Times New Roman" pitchFamily="18" charset="0"/>
              <a:cs typeface="Times New Roman" pitchFamily="18" charset="0"/>
            </a:endParaRPr>
          </a:p>
          <a:p>
            <a:pPr algn="ctr"/>
            <a:endParaRPr lang="ru-RU" dirty="0" smtClean="0">
              <a:latin typeface="Times New Roman" pitchFamily="18" charset="0"/>
              <a:cs typeface="Times New Roman" pitchFamily="18" charset="0"/>
            </a:endParaRPr>
          </a:p>
          <a:p>
            <a:pPr algn="ctr"/>
            <a:r>
              <a:rPr lang="ru-RU" sz="3600" b="1" i="1" dirty="0" smtClean="0">
                <a:ln w="17780" cmpd="sng">
                  <a:solidFill>
                    <a:srgbClr val="C00000"/>
                  </a:solidFill>
                  <a:prstDash val="solid"/>
                  <a:miter lim="800000"/>
                </a:ln>
                <a:solidFill>
                  <a:schemeClr val="tx2">
                    <a:lumMod val="75000"/>
                  </a:schemeClr>
                </a:solidFill>
                <a:effectLst>
                  <a:outerShdw blurRad="55000" dist="50800" dir="5400000" algn="tl">
                    <a:srgbClr val="000000">
                      <a:alpha val="33000"/>
                    </a:srgbClr>
                  </a:outerShdw>
                </a:effectLst>
              </a:rPr>
              <a:t>«Обеспечение информационной безопасности детей»</a:t>
            </a:r>
            <a:endParaRPr lang="ru-RU" sz="3600" b="1" i="1" dirty="0" smtClean="0">
              <a:ln w="17780" cmpd="sng">
                <a:solidFill>
                  <a:srgbClr val="C00000"/>
                </a:solidFill>
                <a:prstDash val="solid"/>
                <a:miter lim="800000"/>
              </a:ln>
              <a:solidFill>
                <a:schemeClr val="tx2">
                  <a:lumMod val="75000"/>
                </a:schemeClr>
              </a:solidFill>
              <a:effectLst>
                <a:outerShdw blurRad="55000" dist="50800" dir="5400000" algn="tl">
                  <a:srgbClr val="000000">
                    <a:alpha val="33000"/>
                  </a:srgbClr>
                </a:outerShdw>
              </a:effectLst>
            </a:endParaRPr>
          </a:p>
          <a:p>
            <a:pPr algn="ctr"/>
            <a:endParaRPr lang="ru-RU" sz="3600" b="1" dirty="0" smtClean="0">
              <a:ln w="17780" cmpd="sng">
                <a:solidFill>
                  <a:srgbClr val="C00000"/>
                </a:solidFill>
                <a:prstDash val="solid"/>
                <a:miter lim="800000"/>
              </a:ln>
              <a:solidFill>
                <a:srgbClr val="FF0000"/>
              </a:solidFill>
              <a:effectLst>
                <a:outerShdw blurRad="55000" dist="50800" dir="5400000" algn="tl">
                  <a:srgbClr val="000000">
                    <a:alpha val="33000"/>
                  </a:srgbClr>
                </a:outerShdw>
              </a:effectLst>
            </a:endParaRPr>
          </a:p>
          <a:p>
            <a:pPr algn="ctr"/>
            <a:r>
              <a:rPr lang="ru-RU" b="1" i="1" dirty="0" smtClean="0">
                <a:latin typeface="Times New Roman" pitchFamily="18" charset="0"/>
                <a:cs typeface="Times New Roman" pitchFamily="18" charset="0"/>
              </a:rPr>
              <a:t>программа   разработана сроком на семь лет  </a:t>
            </a:r>
            <a:endParaRPr lang="ru-RU"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2013-2020 </a:t>
            </a:r>
            <a:r>
              <a:rPr lang="ru-RU" b="1" dirty="0" smtClean="0">
                <a:latin typeface="Times New Roman" pitchFamily="18" charset="0"/>
                <a:cs typeface="Times New Roman" pitchFamily="18" charset="0"/>
              </a:rPr>
              <a:t>гг.</a:t>
            </a:r>
          </a:p>
          <a:p>
            <a:pPr algn="ct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            Составитель</a:t>
            </a:r>
            <a:r>
              <a:rPr lang="ru-RU" sz="1600" b="1" dirty="0" smtClean="0">
                <a:latin typeface="Times New Roman" pitchFamily="18" charset="0"/>
                <a:cs typeface="Times New Roman" pitchFamily="18" charset="0"/>
              </a:rPr>
              <a:t>: Белышева Мария Владимировна</a:t>
            </a:r>
            <a:r>
              <a:rPr lang="ru-RU" sz="1600" b="1" i="1" dirty="0" smtClean="0">
                <a:latin typeface="Times New Roman" pitchFamily="18" charset="0"/>
                <a:cs typeface="Times New Roman" pitchFamily="18" charset="0"/>
              </a:rPr>
              <a:t>     </a:t>
            </a:r>
            <a:endParaRPr lang="ru-RU" sz="1600" b="1" i="1" dirty="0" smtClean="0">
              <a:latin typeface="Times New Roman" pitchFamily="18" charset="0"/>
              <a:cs typeface="Times New Roman" pitchFamily="18" charset="0"/>
            </a:endParaRPr>
          </a:p>
          <a:p>
            <a:pPr algn="ctr"/>
            <a:r>
              <a:rPr lang="ru-RU" sz="1600" dirty="0" smtClean="0">
                <a:latin typeface="Times New Roman" pitchFamily="18" charset="0"/>
                <a:cs typeface="Times New Roman" pitchFamily="18" charset="0"/>
              </a:rPr>
              <a:t>                                                                               ( </a:t>
            </a:r>
            <a:r>
              <a:rPr lang="ru-RU" sz="1600" dirty="0" smtClean="0">
                <a:latin typeface="Times New Roman" pitchFamily="18" charset="0"/>
                <a:cs typeface="Times New Roman" pitchFamily="18" charset="0"/>
              </a:rPr>
              <a:t>учитель информатики</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lgn="ctr"/>
            <a:r>
              <a:rPr lang="ru-RU" dirty="0" smtClean="0"/>
              <a:t> </a:t>
            </a:r>
            <a:endParaRPr lang="ru-RU" b="1" dirty="0" smtClean="0"/>
          </a:p>
          <a:p>
            <a:pPr algn="ctr"/>
            <a:endParaRPr lang="ru-RU" dirty="0"/>
          </a:p>
        </p:txBody>
      </p:sp>
      <p:sp>
        <p:nvSpPr>
          <p:cNvPr id="8" name="TextBox 7"/>
          <p:cNvSpPr txBox="1"/>
          <p:nvPr/>
        </p:nvSpPr>
        <p:spPr>
          <a:xfrm>
            <a:off x="1214414" y="285728"/>
            <a:ext cx="6929486" cy="369332"/>
          </a:xfrm>
          <a:prstGeom prst="rect">
            <a:avLst/>
          </a:prstGeom>
          <a:noFill/>
        </p:spPr>
        <p:txBody>
          <a:bodyPr wrap="square" rtlCol="0">
            <a:spAutoFit/>
          </a:bodyPr>
          <a:lstStyle/>
          <a:p>
            <a:endParaRPr lang="ru-RU" dirty="0"/>
          </a:p>
        </p:txBody>
      </p:sp>
      <p:sp>
        <p:nvSpPr>
          <p:cNvPr id="9" name="TextBox 8"/>
          <p:cNvSpPr txBox="1"/>
          <p:nvPr/>
        </p:nvSpPr>
        <p:spPr>
          <a:xfrm>
            <a:off x="2411760" y="142852"/>
            <a:ext cx="6732240" cy="1077218"/>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Владимирская область, г. Вязники</a:t>
            </a:r>
            <a:endParaRPr lang="ru-RU" sz="1600" b="1" dirty="0" smtClean="0">
              <a:solidFill>
                <a:schemeClr val="bg1"/>
              </a:solidFill>
              <a:latin typeface="Times New Roman" pitchFamily="18" charset="0"/>
              <a:cs typeface="Times New Roman" pitchFamily="18" charset="0"/>
            </a:endParaRPr>
          </a:p>
          <a:p>
            <a:pPr algn="ctr"/>
            <a:r>
              <a:rPr lang="ru-RU" sz="1600" b="1" dirty="0" smtClean="0">
                <a:solidFill>
                  <a:schemeClr val="bg1"/>
                </a:solidFill>
                <a:latin typeface="Times New Roman" pitchFamily="18" charset="0"/>
                <a:cs typeface="Times New Roman" pitchFamily="18" charset="0"/>
              </a:rPr>
              <a:t>Муниципальное </a:t>
            </a:r>
            <a:r>
              <a:rPr lang="ru-RU" sz="1600" b="1" dirty="0" smtClean="0">
                <a:solidFill>
                  <a:schemeClr val="bg1"/>
                </a:solidFill>
                <a:latin typeface="Times New Roman" pitchFamily="18" charset="0"/>
                <a:cs typeface="Times New Roman" pitchFamily="18" charset="0"/>
              </a:rPr>
              <a:t>бюджетное </a:t>
            </a:r>
            <a:r>
              <a:rPr lang="ru-RU" sz="1600" b="1" dirty="0" smtClean="0">
                <a:solidFill>
                  <a:schemeClr val="bg1"/>
                </a:solidFill>
                <a:latin typeface="Times New Roman" pitchFamily="18" charset="0"/>
                <a:cs typeface="Times New Roman" pitchFamily="18" charset="0"/>
              </a:rPr>
              <a:t>образовательное </a:t>
            </a:r>
            <a:r>
              <a:rPr lang="ru-RU" sz="1600" b="1" dirty="0" smtClean="0">
                <a:solidFill>
                  <a:schemeClr val="bg1"/>
                </a:solidFill>
                <a:latin typeface="Times New Roman" pitchFamily="18" charset="0"/>
                <a:cs typeface="Times New Roman" pitchFamily="18" charset="0"/>
              </a:rPr>
              <a:t>учреждение</a:t>
            </a:r>
          </a:p>
          <a:p>
            <a:pPr algn="ctr"/>
            <a:r>
              <a:rPr lang="ru-RU" sz="1600" b="1" dirty="0" smtClean="0">
                <a:solidFill>
                  <a:schemeClr val="bg1"/>
                </a:solidFill>
                <a:latin typeface="Times New Roman" pitchFamily="18" charset="0"/>
                <a:cs typeface="Times New Roman" pitchFamily="18" charset="0"/>
              </a:rPr>
              <a:t>«</a:t>
            </a:r>
            <a:r>
              <a:rPr lang="ru-RU" sz="1600" b="1" dirty="0" smtClean="0">
                <a:solidFill>
                  <a:schemeClr val="bg1"/>
                </a:solidFill>
                <a:latin typeface="Times New Roman" pitchFamily="18" charset="0"/>
                <a:cs typeface="Times New Roman" pitchFamily="18" charset="0"/>
              </a:rPr>
              <a:t>Основная</a:t>
            </a:r>
            <a:r>
              <a:rPr lang="ru-RU" sz="1600" b="1" dirty="0" smtClean="0">
                <a:solidFill>
                  <a:schemeClr val="bg1"/>
                </a:solidFill>
                <a:latin typeface="Times New Roman" pitchFamily="18" charset="0"/>
                <a:cs typeface="Times New Roman" pitchFamily="18" charset="0"/>
              </a:rPr>
              <a:t> </a:t>
            </a:r>
            <a:r>
              <a:rPr lang="ru-RU" sz="1600" b="1" dirty="0" smtClean="0">
                <a:solidFill>
                  <a:schemeClr val="bg1"/>
                </a:solidFill>
                <a:latin typeface="Times New Roman" pitchFamily="18" charset="0"/>
                <a:cs typeface="Times New Roman" pitchFamily="18" charset="0"/>
              </a:rPr>
              <a:t>общеобразовательная школа </a:t>
            </a:r>
            <a:r>
              <a:rPr lang="ru-RU" sz="1600" b="1" dirty="0" smtClean="0">
                <a:solidFill>
                  <a:schemeClr val="bg1"/>
                </a:solidFill>
                <a:latin typeface="Times New Roman" pitchFamily="18" charset="0"/>
                <a:cs typeface="Times New Roman" pitchFamily="18" charset="0"/>
              </a:rPr>
              <a:t>№</a:t>
            </a:r>
            <a:r>
              <a:rPr lang="ru-RU" sz="1600" b="1" dirty="0" smtClean="0">
                <a:solidFill>
                  <a:schemeClr val="bg1"/>
                </a:solidFill>
                <a:latin typeface="Times New Roman" pitchFamily="18" charset="0"/>
                <a:cs typeface="Times New Roman" pitchFamily="18" charset="0"/>
              </a:rPr>
              <a:t>11 им. А.И.Фатьянова</a:t>
            </a:r>
            <a:r>
              <a:rPr lang="ru-RU" sz="1600" b="1" dirty="0" smtClean="0">
                <a:solidFill>
                  <a:schemeClr val="bg1"/>
                </a:solidFill>
                <a:latin typeface="Times New Roman" pitchFamily="18" charset="0"/>
                <a:cs typeface="Times New Roman" pitchFamily="18" charset="0"/>
              </a:rPr>
              <a:t>»</a:t>
            </a:r>
            <a:endParaRPr lang="ru-RU" sz="1600" b="1" dirty="0" smtClean="0">
              <a:solidFill>
                <a:schemeClr val="bg1"/>
              </a:solidFill>
              <a:latin typeface="Times New Roman" pitchFamily="18" charset="0"/>
              <a:cs typeface="Times New Roman" pitchFamily="18" charset="0"/>
            </a:endParaRPr>
          </a:p>
          <a:p>
            <a:endParaRPr lang="ru-RU" sz="1600" dirty="0">
              <a:solidFill>
                <a:schemeClr val="bg1"/>
              </a:solidFill>
            </a:endParaRPr>
          </a:p>
        </p:txBody>
      </p:sp>
      <p:pic>
        <p:nvPicPr>
          <p:cNvPr id="2" name="Picture 2" descr="C:\Users\Виртуоз\Desktop\foto_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4725144"/>
            <a:ext cx="2960564" cy="181909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extLst>
              <p:ext uri="{D42A27DB-BD31-4B8C-83A1-F6EECF244321}">
                <p14:modId xmlns:p14="http://schemas.microsoft.com/office/powerpoint/2010/main" val="3216111173"/>
              </p:ext>
            </p:extLst>
          </p:nvPr>
        </p:nvGraphicFramePr>
        <p:xfrm>
          <a:off x="500034" y="1285860"/>
          <a:ext cx="8143899" cy="5286389"/>
        </p:xfrm>
        <a:graphic>
          <a:graphicData uri="http://schemas.openxmlformats.org/drawingml/2006/table">
            <a:tbl>
              <a:tblPr/>
              <a:tblGrid>
                <a:gridCol w="1047224"/>
                <a:gridCol w="2068237"/>
                <a:gridCol w="2951489"/>
                <a:gridCol w="2076949"/>
              </a:tblGrid>
              <a:tr h="422911">
                <a:tc>
                  <a:txBody>
                    <a:bodyPr/>
                    <a:lstStyle/>
                    <a:p>
                      <a:pPr algn="ctr">
                        <a:lnSpc>
                          <a:spcPct val="115000"/>
                        </a:lnSpc>
                        <a:spcAft>
                          <a:spcPts val="0"/>
                        </a:spcAft>
                      </a:pPr>
                      <a:endParaRPr lang="ru-RU" sz="1200" dirty="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познавательных мероприятий</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практических мероприятий</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мероприятий по работе с родителями</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822">
                <a:tc>
                  <a:txBody>
                    <a:bodyPr/>
                    <a:lstStyle/>
                    <a:p>
                      <a:pPr algn="ctr">
                        <a:lnSpc>
                          <a:spcPct val="115000"/>
                        </a:lnSpc>
                        <a:spcAft>
                          <a:spcPts val="0"/>
                        </a:spcAft>
                      </a:pPr>
                      <a:r>
                        <a:rPr lang="ru-RU" sz="1200" b="1" i="1">
                          <a:latin typeface="Times New Roman"/>
                          <a:ea typeface="Times New Roman"/>
                        </a:rPr>
                        <a:t>сентябрь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«Чтобы компьютер был другом»</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11">
                <a:tc>
                  <a:txBody>
                    <a:bodyPr/>
                    <a:lstStyle/>
                    <a:p>
                      <a:pPr algn="ctr">
                        <a:lnSpc>
                          <a:spcPct val="115000"/>
                        </a:lnSpc>
                        <a:spcAft>
                          <a:spcPts val="0"/>
                        </a:spcAft>
                      </a:pPr>
                      <a:r>
                        <a:rPr lang="ru-RU" sz="1200" b="1" i="1">
                          <a:latin typeface="Times New Roman"/>
                          <a:ea typeface="Times New Roman"/>
                        </a:rPr>
                        <a:t>октябрь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памяток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Calibri"/>
                        </a:rPr>
                        <a:t>«Развитие интеллекта и стили обучения в цифровом мире»</a:t>
                      </a:r>
                      <a:endParaRPr lang="ru-RU" sz="1200" dirty="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367">
                <a:tc>
                  <a:txBody>
                    <a:bodyPr/>
                    <a:lstStyle/>
                    <a:p>
                      <a:pPr algn="ctr">
                        <a:lnSpc>
                          <a:spcPct val="115000"/>
                        </a:lnSpc>
                        <a:spcAft>
                          <a:spcPts val="0"/>
                        </a:spcAft>
                      </a:pPr>
                      <a:r>
                        <a:rPr lang="ru-RU" sz="1200" b="1" i="1">
                          <a:latin typeface="Times New Roman"/>
                          <a:ea typeface="Times New Roman"/>
                        </a:rPr>
                        <a:t>ноябрь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«Сказки о золотых правилах безопасности в Интернете»;</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456">
                <a:tc>
                  <a:txBody>
                    <a:bodyPr/>
                    <a:lstStyle/>
                    <a:p>
                      <a:pPr algn="ctr">
                        <a:lnSpc>
                          <a:spcPct val="115000"/>
                        </a:lnSpc>
                        <a:spcAft>
                          <a:spcPts val="0"/>
                        </a:spcAft>
                      </a:pPr>
                      <a:r>
                        <a:rPr lang="ru-RU" sz="1200" b="1" i="1">
                          <a:latin typeface="Times New Roman"/>
                          <a:ea typeface="Times New Roman"/>
                        </a:rPr>
                        <a:t>декабрь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Times New Roman"/>
                        </a:rPr>
                        <a:t>Аудио уроки безопасности </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11">
                <a:tc>
                  <a:txBody>
                    <a:bodyPr/>
                    <a:lstStyle/>
                    <a:p>
                      <a:pPr algn="ctr">
                        <a:lnSpc>
                          <a:spcPct val="115000"/>
                        </a:lnSpc>
                        <a:spcAft>
                          <a:spcPts val="0"/>
                        </a:spcAft>
                      </a:pPr>
                      <a:r>
                        <a:rPr lang="ru-RU" sz="1200" b="1" i="1">
                          <a:latin typeface="Times New Roman"/>
                          <a:ea typeface="Times New Roman"/>
                        </a:rPr>
                        <a:t>январь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latin typeface="Times New Roman"/>
                          <a:ea typeface="Times New Roman"/>
                        </a:rPr>
                        <a:t>Кл час </a:t>
                      </a:r>
                      <a:r>
                        <a:rPr lang="ru-RU" sz="1200" dirty="0" smtClean="0">
                          <a:solidFill>
                            <a:srgbClr val="000000"/>
                          </a:solidFill>
                          <a:latin typeface="Times New Roman"/>
                          <a:ea typeface="Times New Roman"/>
                        </a:rPr>
                        <a:t>«В </a:t>
                      </a:r>
                      <a:r>
                        <a:rPr lang="ru-RU" sz="1200" dirty="0">
                          <a:solidFill>
                            <a:srgbClr val="000000"/>
                          </a:solidFill>
                          <a:latin typeface="Times New Roman"/>
                          <a:ea typeface="Times New Roman"/>
                        </a:rPr>
                        <a:t>поисках </a:t>
                      </a:r>
                      <a:r>
                        <a:rPr lang="ru-RU" sz="1200" dirty="0" smtClean="0">
                          <a:solidFill>
                            <a:srgbClr val="000000"/>
                          </a:solidFill>
                          <a:latin typeface="Times New Roman"/>
                          <a:ea typeface="Times New Roman"/>
                        </a:rPr>
                        <a:t>вирусов»</a:t>
                      </a:r>
                      <a:endParaRPr lang="ru-RU" sz="1200" dirty="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Просмотр мультфильмов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11">
                <a:tc>
                  <a:txBody>
                    <a:bodyPr/>
                    <a:lstStyle/>
                    <a:p>
                      <a:pPr algn="ctr">
                        <a:lnSpc>
                          <a:spcPct val="115000"/>
                        </a:lnSpc>
                        <a:spcAft>
                          <a:spcPts val="0"/>
                        </a:spcAft>
                      </a:pPr>
                      <a:r>
                        <a:rPr lang="ru-RU" sz="1200" b="1" i="1">
                          <a:latin typeface="Times New Roman"/>
                          <a:ea typeface="Times New Roman"/>
                        </a:rPr>
                        <a:t>февраль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памяток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367">
                <a:tc>
                  <a:txBody>
                    <a:bodyPr/>
                    <a:lstStyle/>
                    <a:p>
                      <a:pPr algn="ctr">
                        <a:lnSpc>
                          <a:spcPct val="115000"/>
                        </a:lnSpc>
                        <a:spcAft>
                          <a:spcPts val="0"/>
                        </a:spcAft>
                      </a:pPr>
                      <a:r>
                        <a:rPr lang="ru-RU" sz="1200" b="1" i="1">
                          <a:latin typeface="Times New Roman"/>
                          <a:ea typeface="Times New Roman"/>
                        </a:rPr>
                        <a:t>март</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Calibri"/>
                        </a:rPr>
                        <a:t>«Негативное воздействие компьютера на психическое здоровье детей»</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11">
                <a:tc>
                  <a:txBody>
                    <a:bodyPr/>
                    <a:lstStyle/>
                    <a:p>
                      <a:pPr algn="ctr">
                        <a:lnSpc>
                          <a:spcPct val="115000"/>
                        </a:lnSpc>
                        <a:spcAft>
                          <a:spcPts val="0"/>
                        </a:spcAft>
                      </a:pPr>
                      <a:r>
                        <a:rPr lang="ru-RU" sz="1200" b="1" i="1">
                          <a:latin typeface="Times New Roman"/>
                          <a:ea typeface="Times New Roman"/>
                        </a:rPr>
                        <a:t>апрель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solidFill>
                            <a:srgbClr val="000000"/>
                          </a:solidFill>
                          <a:latin typeface="Times New Roman"/>
                          <a:ea typeface="Times New Roman"/>
                        </a:rPr>
                        <a:t>Кл час </a:t>
                      </a:r>
                      <a:r>
                        <a:rPr lang="ru-RU" sz="1200" dirty="0" smtClean="0">
                          <a:solidFill>
                            <a:srgbClr val="000000"/>
                          </a:solidFill>
                          <a:latin typeface="Times New Roman"/>
                          <a:ea typeface="Times New Roman"/>
                        </a:rPr>
                        <a:t>«В </a:t>
                      </a:r>
                      <a:r>
                        <a:rPr lang="ru-RU" sz="1200" dirty="0">
                          <a:solidFill>
                            <a:srgbClr val="000000"/>
                          </a:solidFill>
                          <a:latin typeface="Times New Roman"/>
                          <a:ea typeface="Times New Roman"/>
                        </a:rPr>
                        <a:t>поисках </a:t>
                      </a:r>
                      <a:r>
                        <a:rPr lang="ru-RU" sz="1200" dirty="0" smtClean="0">
                          <a:solidFill>
                            <a:srgbClr val="000000"/>
                          </a:solidFill>
                          <a:latin typeface="Times New Roman"/>
                          <a:ea typeface="Times New Roman"/>
                        </a:rPr>
                        <a:t>вирусов»</a:t>
                      </a:r>
                      <a:endParaRPr lang="ru-RU" sz="1200" dirty="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822">
                <a:tc>
                  <a:txBody>
                    <a:bodyPr/>
                    <a:lstStyle/>
                    <a:p>
                      <a:pPr algn="ctr">
                        <a:lnSpc>
                          <a:spcPct val="115000"/>
                        </a:lnSpc>
                        <a:spcAft>
                          <a:spcPts val="0"/>
                        </a:spcAft>
                      </a:pPr>
                      <a:r>
                        <a:rPr lang="ru-RU" sz="1200" b="1" i="1">
                          <a:latin typeface="Times New Roman"/>
                          <a:ea typeface="Times New Roman"/>
                        </a:rPr>
                        <a:t>май</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6572264" y="0"/>
            <a:ext cx="23623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tx2">
                    <a:lumMod val="75000"/>
                  </a:schemeClr>
                </a:solidFill>
                <a:effectLst>
                  <a:outerShdw blurRad="76200" dist="50800" dir="5400000" algn="tl" rotWithShape="0">
                    <a:srgbClr val="000000">
                      <a:alpha val="65000"/>
                    </a:srgbClr>
                  </a:outerShdw>
                </a:effectLst>
              </a:rPr>
              <a:t>5 класс</a:t>
            </a:r>
            <a:endParaRPr lang="ru-RU" sz="5400" b="1" cap="none"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nvGraphicFramePr>
        <p:xfrm>
          <a:off x="428596" y="1357298"/>
          <a:ext cx="8286808" cy="5119470"/>
        </p:xfrm>
        <a:graphic>
          <a:graphicData uri="http://schemas.openxmlformats.org/drawingml/2006/table">
            <a:tbl>
              <a:tblPr/>
              <a:tblGrid>
                <a:gridCol w="1065603"/>
                <a:gridCol w="2367539"/>
                <a:gridCol w="3078219"/>
                <a:gridCol w="1775447"/>
              </a:tblGrid>
              <a:tr h="492606">
                <a:tc>
                  <a:txBody>
                    <a:bodyPr/>
                    <a:lstStyle/>
                    <a:p>
                      <a:pPr algn="ctr">
                        <a:lnSpc>
                          <a:spcPct val="115000"/>
                        </a:lnSpc>
                        <a:spcAft>
                          <a:spcPts val="0"/>
                        </a:spcAft>
                      </a:pPr>
                      <a:endParaRPr lang="ru-RU" sz="1200" dirty="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познавательных мероприятий</a:t>
                      </a: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практических мероприятий</a:t>
                      </a: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мероприятий по работе с родителями</a:t>
                      </a: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909">
                <a:tc>
                  <a:txBody>
                    <a:bodyPr/>
                    <a:lstStyle/>
                    <a:p>
                      <a:pPr>
                        <a:lnSpc>
                          <a:spcPct val="115000"/>
                        </a:lnSpc>
                        <a:spcAft>
                          <a:spcPts val="0"/>
                        </a:spcAft>
                      </a:pPr>
                      <a:r>
                        <a:rPr lang="ru-RU" sz="1200" b="1" i="1">
                          <a:latin typeface="Times New Roman"/>
                          <a:ea typeface="Times New Roman"/>
                        </a:rPr>
                        <a:t>сентябрь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«Безопасность и мобильный телефон»</a:t>
                      </a: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nSpc>
                          <a:spcPct val="115000"/>
                        </a:lnSpc>
                        <a:spcAft>
                          <a:spcPts val="0"/>
                        </a:spcAft>
                      </a:pPr>
                      <a:r>
                        <a:rPr lang="ru-RU" sz="1200" b="1" i="1">
                          <a:latin typeface="Times New Roman"/>
                          <a:ea typeface="Times New Roman"/>
                        </a:rPr>
                        <a:t>октябрь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памяток по медиабезопасности</a:t>
                      </a: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«Безопасное общение детей в интернете»</a:t>
                      </a: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nSpc>
                          <a:spcPct val="115000"/>
                        </a:lnSpc>
                        <a:spcAft>
                          <a:spcPts val="0"/>
                        </a:spcAft>
                      </a:pPr>
                      <a:r>
                        <a:rPr lang="ru-RU" sz="1200" b="1" i="1">
                          <a:latin typeface="Times New Roman"/>
                          <a:ea typeface="Times New Roman"/>
                        </a:rPr>
                        <a:t>ноябрь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«Компьютер друг или враг?»</a:t>
                      </a: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nSpc>
                          <a:spcPct val="115000"/>
                        </a:lnSpc>
                        <a:spcAft>
                          <a:spcPts val="0"/>
                        </a:spcAft>
                      </a:pPr>
                      <a:r>
                        <a:rPr lang="ru-RU" sz="1200" b="1" i="1">
                          <a:latin typeface="Times New Roman"/>
                          <a:ea typeface="Times New Roman"/>
                        </a:rPr>
                        <a:t>декабрь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Просмотр мультфильмов  по медиабезопасности</a:t>
                      </a: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nSpc>
                          <a:spcPct val="115000"/>
                        </a:lnSpc>
                        <a:spcAft>
                          <a:spcPts val="0"/>
                        </a:spcAft>
                      </a:pPr>
                      <a:r>
                        <a:rPr lang="ru-RU" sz="1200" b="1" i="1">
                          <a:latin typeface="Times New Roman"/>
                          <a:ea typeface="Times New Roman"/>
                        </a:rPr>
                        <a:t>январь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«Правдивая  о смайлике и его создании. Словарь смайлика.»</a:t>
                      </a: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nSpc>
                          <a:spcPct val="115000"/>
                        </a:lnSpc>
                        <a:spcAft>
                          <a:spcPts val="0"/>
                        </a:spcAft>
                      </a:pPr>
                      <a:r>
                        <a:rPr lang="ru-RU" sz="1200" b="1" i="1">
                          <a:latin typeface="Times New Roman"/>
                          <a:ea typeface="Times New Roman"/>
                        </a:rPr>
                        <a:t>февраль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памяток по медиабезопасности</a:t>
                      </a: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nSpc>
                          <a:spcPct val="115000"/>
                        </a:lnSpc>
                        <a:spcAft>
                          <a:spcPts val="0"/>
                        </a:spcAft>
                      </a:pPr>
                      <a:r>
                        <a:rPr lang="ru-RU" sz="1200" b="1" i="1">
                          <a:latin typeface="Times New Roman"/>
                          <a:ea typeface="Times New Roman"/>
                        </a:rPr>
                        <a:t>март</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«Безопасное общение детей в интернете»</a:t>
                      </a: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03">
                <a:tc>
                  <a:txBody>
                    <a:bodyPr/>
                    <a:lstStyle/>
                    <a:p>
                      <a:pPr>
                        <a:lnSpc>
                          <a:spcPct val="115000"/>
                        </a:lnSpc>
                        <a:spcAft>
                          <a:spcPts val="0"/>
                        </a:spcAft>
                      </a:pPr>
                      <a:r>
                        <a:rPr lang="ru-RU" sz="1200" b="1" i="1">
                          <a:latin typeface="Times New Roman"/>
                          <a:ea typeface="Times New Roman"/>
                        </a:rPr>
                        <a:t>апрель</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«Полезный и безопасный интернет»</a:t>
                      </a: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909">
                <a:tc>
                  <a:txBody>
                    <a:bodyPr/>
                    <a:lstStyle/>
                    <a:p>
                      <a:pPr>
                        <a:lnSpc>
                          <a:spcPct val="115000"/>
                        </a:lnSpc>
                        <a:spcAft>
                          <a:spcPts val="0"/>
                        </a:spcAft>
                      </a:pPr>
                      <a:r>
                        <a:rPr lang="ru-RU" sz="1200" b="1" i="1">
                          <a:latin typeface="Times New Roman"/>
                          <a:ea typeface="Times New Roman"/>
                        </a:rPr>
                        <a:t>май</a:t>
                      </a:r>
                      <a:endParaRPr lang="ru-RU" sz="1200">
                        <a:latin typeface="Times New Roman"/>
                        <a:ea typeface="Times New Roman"/>
                      </a:endParaRPr>
                    </a:p>
                  </a:txBody>
                  <a:tcPr marL="40158" marR="40158"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0158" marR="40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40158" marR="40158"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6572264" y="142852"/>
            <a:ext cx="23623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tx2">
                    <a:lumMod val="75000"/>
                  </a:schemeClr>
                </a:solidFill>
                <a:effectLst>
                  <a:outerShdw blurRad="76200" dist="50800" dir="5400000" algn="tl" rotWithShape="0">
                    <a:srgbClr val="000000">
                      <a:alpha val="65000"/>
                    </a:srgbClr>
                  </a:outerShdw>
                </a:effectLst>
              </a:rPr>
              <a:t>6 класс</a:t>
            </a:r>
            <a:endParaRPr lang="ru-RU" sz="5400" b="1" cap="none"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nvGraphicFramePr>
        <p:xfrm>
          <a:off x="357158" y="1500174"/>
          <a:ext cx="8501122" cy="4659037"/>
        </p:xfrm>
        <a:graphic>
          <a:graphicData uri="http://schemas.openxmlformats.org/drawingml/2006/table">
            <a:tbl>
              <a:tblPr/>
              <a:tblGrid>
                <a:gridCol w="1093162"/>
                <a:gridCol w="2428769"/>
                <a:gridCol w="3157828"/>
                <a:gridCol w="1821363"/>
              </a:tblGrid>
              <a:tr h="541867">
                <a:tc>
                  <a:txBody>
                    <a:bodyPr/>
                    <a:lstStyle/>
                    <a:p>
                      <a:pPr algn="ctr">
                        <a:lnSpc>
                          <a:spcPct val="115000"/>
                        </a:lnSpc>
                        <a:spcAft>
                          <a:spcPts val="0"/>
                        </a:spcAft>
                      </a:pPr>
                      <a:endParaRPr lang="ru-RU" sz="1200" dirty="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познавательных мероприятий</a:t>
                      </a: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практических мероприятий</a:t>
                      </a: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мероприятий по работе с родителями</a:t>
                      </a: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gn="ctr">
                        <a:lnSpc>
                          <a:spcPct val="115000"/>
                        </a:lnSpc>
                        <a:spcAft>
                          <a:spcPts val="0"/>
                        </a:spcAft>
                      </a:pPr>
                      <a:r>
                        <a:rPr lang="ru-RU" sz="1200" b="1" i="1">
                          <a:latin typeface="Times New Roman"/>
                          <a:ea typeface="Times New Roman"/>
                        </a:rPr>
                        <a:t>сентябрь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«Опасности, подстерегающие учащихся в сети, и как их избежать»;</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33">
                <a:tc>
                  <a:txBody>
                    <a:bodyPr/>
                    <a:lstStyle/>
                    <a:p>
                      <a:pPr algn="ctr">
                        <a:lnSpc>
                          <a:spcPct val="115000"/>
                        </a:lnSpc>
                        <a:spcAft>
                          <a:spcPts val="0"/>
                        </a:spcAft>
                      </a:pPr>
                      <a:r>
                        <a:rPr lang="ru-RU" sz="1200" b="1" i="1">
                          <a:latin typeface="Times New Roman"/>
                          <a:ea typeface="Times New Roman"/>
                        </a:rPr>
                        <a:t>октябрь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867">
                <a:tc>
                  <a:txBody>
                    <a:bodyPr/>
                    <a:lstStyle/>
                    <a:p>
                      <a:pPr algn="ctr">
                        <a:lnSpc>
                          <a:spcPct val="115000"/>
                        </a:lnSpc>
                        <a:spcAft>
                          <a:spcPts val="0"/>
                        </a:spcAft>
                      </a:pPr>
                      <a:r>
                        <a:rPr lang="ru-RU" sz="1200" b="1" i="1">
                          <a:latin typeface="Times New Roman"/>
                          <a:ea typeface="Times New Roman"/>
                        </a:rPr>
                        <a:t>ноябрь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15000"/>
                        </a:lnSpc>
                        <a:spcAft>
                          <a:spcPts val="0"/>
                        </a:spcAft>
                      </a:pPr>
                      <a:r>
                        <a:rPr lang="ru-RU" sz="1200">
                          <a:latin typeface="Times New Roman"/>
                          <a:ea typeface="Times New Roman"/>
                        </a:rPr>
                        <a:t>Кл.час  «Пароль – надёжная защита»</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Calibri"/>
                        </a:rPr>
                        <a:t>«Опасность,  с которыми дети могут столкнуться в сети»</a:t>
                      </a: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33">
                <a:tc>
                  <a:txBody>
                    <a:bodyPr/>
                    <a:lstStyle/>
                    <a:p>
                      <a:pPr algn="ctr">
                        <a:lnSpc>
                          <a:spcPct val="115000"/>
                        </a:lnSpc>
                        <a:spcAft>
                          <a:spcPts val="0"/>
                        </a:spcAft>
                      </a:pPr>
                      <a:r>
                        <a:rPr lang="ru-RU" sz="1200" b="1" i="1">
                          <a:latin typeface="Times New Roman"/>
                          <a:ea typeface="Times New Roman"/>
                        </a:rPr>
                        <a:t>декабрь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Просмотр презентаций по медиабезопасности</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67">
                <a:tc>
                  <a:txBody>
                    <a:bodyPr/>
                    <a:lstStyle/>
                    <a:p>
                      <a:pPr algn="ctr">
                        <a:lnSpc>
                          <a:spcPct val="115000"/>
                        </a:lnSpc>
                        <a:spcAft>
                          <a:spcPts val="0"/>
                        </a:spcAft>
                      </a:pPr>
                      <a:r>
                        <a:rPr lang="ru-RU" sz="1200" b="1" i="1">
                          <a:latin typeface="Times New Roman"/>
                          <a:ea typeface="Times New Roman"/>
                        </a:rPr>
                        <a:t>январь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«Игромания»</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33">
                <a:tc>
                  <a:txBody>
                    <a:bodyPr/>
                    <a:lstStyle/>
                    <a:p>
                      <a:pPr algn="ctr">
                        <a:lnSpc>
                          <a:spcPct val="115000"/>
                        </a:lnSpc>
                        <a:spcAft>
                          <a:spcPts val="0"/>
                        </a:spcAft>
                      </a:pPr>
                      <a:r>
                        <a:rPr lang="ru-RU" sz="1200" b="1" i="1">
                          <a:latin typeface="Times New Roman"/>
                          <a:ea typeface="Times New Roman"/>
                        </a:rPr>
                        <a:t>февраль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33">
                <a:tc>
                  <a:txBody>
                    <a:bodyPr/>
                    <a:lstStyle/>
                    <a:p>
                      <a:pPr algn="ctr">
                        <a:lnSpc>
                          <a:spcPct val="115000"/>
                        </a:lnSpc>
                        <a:spcAft>
                          <a:spcPts val="0"/>
                        </a:spcAft>
                      </a:pPr>
                      <a:r>
                        <a:rPr lang="ru-RU" sz="1200" b="1" i="1">
                          <a:latin typeface="Times New Roman"/>
                          <a:ea typeface="Times New Roman"/>
                        </a:rPr>
                        <a:t>март</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«Кибербуллинг, что это? »</a:t>
                      </a: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67">
                <a:tc>
                  <a:txBody>
                    <a:bodyPr/>
                    <a:lstStyle/>
                    <a:p>
                      <a:pPr algn="ctr">
                        <a:lnSpc>
                          <a:spcPct val="115000"/>
                        </a:lnSpc>
                        <a:spcAft>
                          <a:spcPts val="0"/>
                        </a:spcAft>
                      </a:pPr>
                      <a:r>
                        <a:rPr lang="ru-RU" sz="1200" b="1" i="1">
                          <a:latin typeface="Times New Roman"/>
                          <a:ea typeface="Times New Roman"/>
                        </a:rPr>
                        <a:t>апрель</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«Сетевой этикет»</a:t>
                      </a: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gn="ctr">
                        <a:lnSpc>
                          <a:spcPct val="115000"/>
                        </a:lnSpc>
                        <a:spcAft>
                          <a:spcPts val="0"/>
                        </a:spcAft>
                      </a:pPr>
                      <a:r>
                        <a:rPr lang="ru-RU" sz="1200" b="1" i="1">
                          <a:latin typeface="Times New Roman"/>
                          <a:ea typeface="Times New Roman"/>
                        </a:rPr>
                        <a:t>май</a:t>
                      </a:r>
                      <a:endParaRPr lang="ru-RU" sz="1200">
                        <a:latin typeface="Times New Roman"/>
                        <a:ea typeface="Times New Roman"/>
                      </a:endParaRPr>
                    </a:p>
                  </a:txBody>
                  <a:tcPr marL="44174" marR="4417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6643702" y="142852"/>
            <a:ext cx="23623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tx2">
                    <a:lumMod val="75000"/>
                  </a:schemeClr>
                </a:solidFill>
                <a:effectLst>
                  <a:outerShdw blurRad="76200" dist="50800" dir="5400000" algn="tl" rotWithShape="0">
                    <a:srgbClr val="000000">
                      <a:alpha val="65000"/>
                    </a:srgbClr>
                  </a:outerShdw>
                </a:effectLst>
              </a:rPr>
              <a:t>7 класс</a:t>
            </a:r>
            <a:endParaRPr lang="ru-RU" sz="5400" b="1" cap="none"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6781686" y="0"/>
            <a:ext cx="23623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tx2">
                    <a:lumMod val="75000"/>
                  </a:schemeClr>
                </a:solidFill>
                <a:effectLst>
                  <a:outerShdw blurRad="76200" dist="50800" dir="5400000" algn="tl" rotWithShape="0">
                    <a:srgbClr val="000000">
                      <a:alpha val="65000"/>
                    </a:srgbClr>
                  </a:outerShdw>
                </a:effectLst>
              </a:rPr>
              <a:t>8 класс</a:t>
            </a:r>
            <a:endParaRPr lang="ru-RU" sz="5400" b="1" cap="none" spc="50" dirty="0">
              <a:ln w="11430"/>
              <a:solidFill>
                <a:schemeClr val="tx2">
                  <a:lumMod val="75000"/>
                </a:schemeClr>
              </a:solidFill>
              <a:effectLst>
                <a:outerShdw blurRad="76200" dist="50800" dir="5400000" algn="tl" rotWithShape="0">
                  <a:srgbClr val="000000">
                    <a:alpha val="65000"/>
                  </a:srgbClr>
                </a:outerShdw>
              </a:effectLst>
            </a:endParaRPr>
          </a:p>
        </p:txBody>
      </p:sp>
      <p:graphicFrame>
        <p:nvGraphicFramePr>
          <p:cNvPr id="4" name="Таблица 3"/>
          <p:cNvGraphicFramePr>
            <a:graphicFrameLocks noGrp="1"/>
          </p:cNvGraphicFramePr>
          <p:nvPr/>
        </p:nvGraphicFramePr>
        <p:xfrm>
          <a:off x="357158" y="1214422"/>
          <a:ext cx="8501122" cy="5304618"/>
        </p:xfrm>
        <a:graphic>
          <a:graphicData uri="http://schemas.openxmlformats.org/drawingml/2006/table">
            <a:tbl>
              <a:tblPr/>
              <a:tblGrid>
                <a:gridCol w="1093159"/>
                <a:gridCol w="2428770"/>
                <a:gridCol w="3157829"/>
                <a:gridCol w="1821364"/>
              </a:tblGrid>
              <a:tr h="439351">
                <a:tc>
                  <a:txBody>
                    <a:bodyPr/>
                    <a:lstStyle/>
                    <a:p>
                      <a:pPr algn="ctr">
                        <a:lnSpc>
                          <a:spcPct val="115000"/>
                        </a:lnSpc>
                        <a:spcAft>
                          <a:spcPts val="0"/>
                        </a:spcAft>
                      </a:pPr>
                      <a:endParaRPr lang="ru-RU" sz="1200" dirty="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познавательных мероприятий</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практических мероприятий</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мероприятий по работе с родителями</a:t>
                      </a: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027">
                <a:tc>
                  <a:txBody>
                    <a:bodyPr/>
                    <a:lstStyle/>
                    <a:p>
                      <a:pPr algn="ctr">
                        <a:lnSpc>
                          <a:spcPct val="115000"/>
                        </a:lnSpc>
                        <a:spcAft>
                          <a:spcPts val="0"/>
                        </a:spcAft>
                      </a:pPr>
                      <a:r>
                        <a:rPr lang="ru-RU" sz="1200" b="1" i="1">
                          <a:latin typeface="Times New Roman"/>
                          <a:ea typeface="Times New Roman"/>
                        </a:rPr>
                        <a:t>сентябрь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Times New Roman"/>
                        </a:rPr>
                        <a:t>Кл. час «Медиа-безопасность  – важнейшее условие современной жизни»</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a:txBody>
                    <a:bodyPr/>
                    <a:lstStyle/>
                    <a:p>
                      <a:pPr algn="ctr">
                        <a:lnSpc>
                          <a:spcPct val="115000"/>
                        </a:lnSpc>
                        <a:spcAft>
                          <a:spcPts val="0"/>
                        </a:spcAft>
                      </a:pPr>
                      <a:r>
                        <a:rPr lang="ru-RU" sz="1200" b="1" i="1">
                          <a:latin typeface="Times New Roman"/>
                          <a:ea typeface="Times New Roman"/>
                        </a:rPr>
                        <a:t>октябрь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13">
                <a:tc>
                  <a:txBody>
                    <a:bodyPr/>
                    <a:lstStyle/>
                    <a:p>
                      <a:pPr algn="ctr">
                        <a:lnSpc>
                          <a:spcPct val="115000"/>
                        </a:lnSpc>
                        <a:spcAft>
                          <a:spcPts val="0"/>
                        </a:spcAft>
                      </a:pPr>
                      <a:r>
                        <a:rPr lang="ru-RU" sz="1200" b="1" i="1">
                          <a:latin typeface="Times New Roman"/>
                          <a:ea typeface="Times New Roman"/>
                        </a:rPr>
                        <a:t>ноябрь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Кл.час «Опасность социальных сетей»</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«Феномен интернет-зависимости»</a:t>
                      </a: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a:txBody>
                    <a:bodyPr/>
                    <a:lstStyle/>
                    <a:p>
                      <a:pPr algn="ctr">
                        <a:lnSpc>
                          <a:spcPct val="115000"/>
                        </a:lnSpc>
                        <a:spcAft>
                          <a:spcPts val="0"/>
                        </a:spcAft>
                      </a:pPr>
                      <a:r>
                        <a:rPr lang="ru-RU" sz="1200" b="1" i="1">
                          <a:latin typeface="Times New Roman"/>
                          <a:ea typeface="Times New Roman"/>
                        </a:rPr>
                        <a:t>декабрь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Просмотр презентаций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865">
                <a:tc>
                  <a:txBody>
                    <a:bodyPr/>
                    <a:lstStyle/>
                    <a:p>
                      <a:pPr algn="ctr">
                        <a:lnSpc>
                          <a:spcPct val="115000"/>
                        </a:lnSpc>
                        <a:spcAft>
                          <a:spcPts val="0"/>
                        </a:spcAft>
                      </a:pPr>
                      <a:r>
                        <a:rPr lang="ru-RU" sz="1200" b="1" i="1">
                          <a:latin typeface="Times New Roman"/>
                          <a:ea typeface="Times New Roman"/>
                        </a:rPr>
                        <a:t>январь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15000"/>
                        </a:lnSpc>
                        <a:spcAft>
                          <a:spcPts val="0"/>
                        </a:spcAft>
                      </a:pPr>
                      <a:r>
                        <a:rPr lang="ru-RU" sz="1200">
                          <a:latin typeface="Times New Roman"/>
                          <a:ea typeface="Times New Roman"/>
                        </a:rPr>
                        <a:t>Кл. час «Лже-антивирусы, которые  шантажируют пользователя тем, что на дисках его ПК якобы уже найдены вредоносные программы»</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a:txBody>
                    <a:bodyPr/>
                    <a:lstStyle/>
                    <a:p>
                      <a:pPr algn="ctr">
                        <a:lnSpc>
                          <a:spcPct val="115000"/>
                        </a:lnSpc>
                        <a:spcAft>
                          <a:spcPts val="0"/>
                        </a:spcAft>
                      </a:pPr>
                      <a:r>
                        <a:rPr lang="ru-RU" sz="1200" b="1" i="1">
                          <a:latin typeface="Times New Roman"/>
                          <a:ea typeface="Times New Roman"/>
                        </a:rPr>
                        <a:t>февраль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351">
                <a:tc>
                  <a:txBody>
                    <a:bodyPr/>
                    <a:lstStyle/>
                    <a:p>
                      <a:pPr algn="ctr">
                        <a:lnSpc>
                          <a:spcPct val="115000"/>
                        </a:lnSpc>
                        <a:spcAft>
                          <a:spcPts val="0"/>
                        </a:spcAft>
                      </a:pPr>
                      <a:r>
                        <a:rPr lang="ru-RU" sz="1200" b="1" i="1">
                          <a:latin typeface="Times New Roman"/>
                          <a:ea typeface="Times New Roman"/>
                        </a:rPr>
                        <a:t>март</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Тест  на определение интернет зависимости у детей.</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«Профилактика интернет-зависимости у детей»</a:t>
                      </a: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838">
                <a:tc>
                  <a:txBody>
                    <a:bodyPr/>
                    <a:lstStyle/>
                    <a:p>
                      <a:pPr algn="ctr">
                        <a:lnSpc>
                          <a:spcPct val="115000"/>
                        </a:lnSpc>
                        <a:spcAft>
                          <a:spcPts val="0"/>
                        </a:spcAft>
                      </a:pPr>
                      <a:r>
                        <a:rPr lang="ru-RU" sz="1200" b="1" i="1">
                          <a:latin typeface="Times New Roman"/>
                          <a:ea typeface="Times New Roman"/>
                        </a:rPr>
                        <a:t>апрель</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«Защити себя!»</a:t>
                      </a: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027">
                <a:tc>
                  <a:txBody>
                    <a:bodyPr/>
                    <a:lstStyle/>
                    <a:p>
                      <a:pPr algn="ctr">
                        <a:lnSpc>
                          <a:spcPct val="115000"/>
                        </a:lnSpc>
                        <a:spcAft>
                          <a:spcPts val="0"/>
                        </a:spcAft>
                      </a:pPr>
                      <a:r>
                        <a:rPr lang="ru-RU" sz="1200" b="1" i="1">
                          <a:latin typeface="Times New Roman"/>
                          <a:ea typeface="Times New Roman"/>
                        </a:rPr>
                        <a:t>май</a:t>
                      </a:r>
                      <a:endParaRPr lang="ru-RU" sz="1200">
                        <a:latin typeface="Times New Roman"/>
                        <a:ea typeface="Times New Roman"/>
                      </a:endParaRPr>
                    </a:p>
                  </a:txBody>
                  <a:tcPr marL="35817" marR="35817"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5817" marR="358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5817" marR="358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35817" marR="3581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6781686" y="0"/>
            <a:ext cx="23623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tx2">
                    <a:lumMod val="75000"/>
                  </a:schemeClr>
                </a:solidFill>
                <a:effectLst>
                  <a:outerShdw blurRad="76200" dist="50800" dir="5400000" algn="tl" rotWithShape="0">
                    <a:srgbClr val="000000">
                      <a:alpha val="65000"/>
                    </a:srgbClr>
                  </a:outerShdw>
                </a:effectLst>
              </a:rPr>
              <a:t>9 класс</a:t>
            </a:r>
            <a:endParaRPr lang="ru-RU" sz="5400" b="1" cap="none" spc="50" dirty="0">
              <a:ln w="11430"/>
              <a:solidFill>
                <a:schemeClr val="tx2">
                  <a:lumMod val="75000"/>
                </a:schemeClr>
              </a:solidFill>
              <a:effectLst>
                <a:outerShdw blurRad="76200" dist="50800" dir="5400000" algn="tl" rotWithShape="0">
                  <a:srgbClr val="000000">
                    <a:alpha val="65000"/>
                  </a:srgbClr>
                </a:outerShdw>
              </a:effectLst>
            </a:endParaRPr>
          </a:p>
        </p:txBody>
      </p:sp>
      <p:graphicFrame>
        <p:nvGraphicFramePr>
          <p:cNvPr id="4" name="Таблица 3"/>
          <p:cNvGraphicFramePr>
            <a:graphicFrameLocks noGrp="1"/>
          </p:cNvGraphicFramePr>
          <p:nvPr/>
        </p:nvGraphicFramePr>
        <p:xfrm>
          <a:off x="357158" y="1285860"/>
          <a:ext cx="8501123" cy="5323550"/>
        </p:xfrm>
        <a:graphic>
          <a:graphicData uri="http://schemas.openxmlformats.org/drawingml/2006/table">
            <a:tbl>
              <a:tblPr/>
              <a:tblGrid>
                <a:gridCol w="1093160"/>
                <a:gridCol w="2428771"/>
                <a:gridCol w="3157829"/>
                <a:gridCol w="1821363"/>
              </a:tblGrid>
              <a:tr h="464457">
                <a:tc>
                  <a:txBody>
                    <a:bodyPr/>
                    <a:lstStyle/>
                    <a:p>
                      <a:pPr algn="ctr">
                        <a:lnSpc>
                          <a:spcPct val="115000"/>
                        </a:lnSpc>
                        <a:spcAft>
                          <a:spcPts val="0"/>
                        </a:spcAft>
                      </a:pPr>
                      <a:endParaRPr lang="ru-RU" sz="1200" dirty="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познавательных мероприятий</a:t>
                      </a: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практических мероприятий</a:t>
                      </a: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i="1">
                          <a:latin typeface="Times New Roman"/>
                          <a:ea typeface="Times New Roman"/>
                        </a:rPr>
                        <a:t>Блок мероприятий по работе с родителями</a:t>
                      </a: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686">
                <a:tc>
                  <a:txBody>
                    <a:bodyPr/>
                    <a:lstStyle/>
                    <a:p>
                      <a:pPr algn="ctr">
                        <a:lnSpc>
                          <a:spcPct val="115000"/>
                        </a:lnSpc>
                        <a:spcAft>
                          <a:spcPts val="0"/>
                        </a:spcAft>
                      </a:pPr>
                      <a:r>
                        <a:rPr lang="ru-RU" sz="1200" b="1" i="1">
                          <a:latin typeface="Times New Roman"/>
                          <a:ea typeface="Times New Roman"/>
                        </a:rPr>
                        <a:t>сентябрь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«Правила этикета для электронной почты и чата»</a:t>
                      </a: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229">
                <a:tc>
                  <a:txBody>
                    <a:bodyPr/>
                    <a:lstStyle/>
                    <a:p>
                      <a:pPr algn="ctr">
                        <a:lnSpc>
                          <a:spcPct val="115000"/>
                        </a:lnSpc>
                        <a:spcAft>
                          <a:spcPts val="0"/>
                        </a:spcAft>
                      </a:pPr>
                      <a:r>
                        <a:rPr lang="ru-RU" sz="1200" b="1" i="1">
                          <a:latin typeface="Times New Roman"/>
                          <a:ea typeface="Times New Roman"/>
                        </a:rPr>
                        <a:t>октябрь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57">
                <a:tc>
                  <a:txBody>
                    <a:bodyPr/>
                    <a:lstStyle/>
                    <a:p>
                      <a:pPr algn="ctr">
                        <a:lnSpc>
                          <a:spcPct val="115000"/>
                        </a:lnSpc>
                        <a:spcAft>
                          <a:spcPts val="0"/>
                        </a:spcAft>
                      </a:pPr>
                      <a:r>
                        <a:rPr lang="ru-RU" sz="1200" b="1" i="1">
                          <a:latin typeface="Times New Roman"/>
                          <a:ea typeface="Times New Roman"/>
                        </a:rPr>
                        <a:t>ноябрь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«Отношение к сообщениям в СМИ; мобильной (сотовой) связи» (круглый стол)</a:t>
                      </a: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«Дети и интернет, когда вас нет»;</a:t>
                      </a: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229">
                <a:tc>
                  <a:txBody>
                    <a:bodyPr/>
                    <a:lstStyle/>
                    <a:p>
                      <a:pPr algn="ctr">
                        <a:lnSpc>
                          <a:spcPct val="115000"/>
                        </a:lnSpc>
                        <a:spcAft>
                          <a:spcPts val="0"/>
                        </a:spcAft>
                      </a:pPr>
                      <a:r>
                        <a:rPr lang="ru-RU" sz="1200" b="1" i="1">
                          <a:latin typeface="Times New Roman"/>
                          <a:ea typeface="Times New Roman"/>
                        </a:rPr>
                        <a:t>декабрь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Просмотр презентаций по медиабезопасности</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57">
                <a:tc>
                  <a:txBody>
                    <a:bodyPr/>
                    <a:lstStyle/>
                    <a:p>
                      <a:pPr algn="ctr">
                        <a:lnSpc>
                          <a:spcPct val="115000"/>
                        </a:lnSpc>
                        <a:spcAft>
                          <a:spcPts val="0"/>
                        </a:spcAft>
                      </a:pPr>
                      <a:r>
                        <a:rPr lang="ru-RU" sz="1200" b="1" i="1">
                          <a:latin typeface="Times New Roman"/>
                          <a:ea typeface="Times New Roman"/>
                        </a:rPr>
                        <a:t>январь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«Злоупотребление  доверчивостью учащихся» (диспут)</a:t>
                      </a: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229">
                <a:tc>
                  <a:txBody>
                    <a:bodyPr/>
                    <a:lstStyle/>
                    <a:p>
                      <a:pPr algn="ctr">
                        <a:lnSpc>
                          <a:spcPct val="115000"/>
                        </a:lnSpc>
                        <a:spcAft>
                          <a:spcPts val="0"/>
                        </a:spcAft>
                      </a:pPr>
                      <a:r>
                        <a:rPr lang="ru-RU" sz="1200" b="1" i="1">
                          <a:latin typeface="Times New Roman"/>
                          <a:ea typeface="Times New Roman"/>
                        </a:rPr>
                        <a:t>февраль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Разработка и распространение буклетов по медиабезопасности</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229">
                <a:tc>
                  <a:txBody>
                    <a:bodyPr/>
                    <a:lstStyle/>
                    <a:p>
                      <a:pPr algn="ctr">
                        <a:lnSpc>
                          <a:spcPct val="115000"/>
                        </a:lnSpc>
                        <a:spcAft>
                          <a:spcPts val="0"/>
                        </a:spcAft>
                      </a:pPr>
                      <a:r>
                        <a:rPr lang="ru-RU" sz="1200" b="1" i="1">
                          <a:latin typeface="Times New Roman"/>
                          <a:ea typeface="Times New Roman"/>
                        </a:rPr>
                        <a:t>март</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Тест  на определение интернет зависимости у детей.</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43">
                <a:tc>
                  <a:txBody>
                    <a:bodyPr/>
                    <a:lstStyle/>
                    <a:p>
                      <a:pPr algn="ctr">
                        <a:lnSpc>
                          <a:spcPct val="115000"/>
                        </a:lnSpc>
                        <a:spcAft>
                          <a:spcPts val="0"/>
                        </a:spcAft>
                      </a:pPr>
                      <a:r>
                        <a:rPr lang="ru-RU" sz="1200" b="1" i="1">
                          <a:latin typeface="Times New Roman"/>
                          <a:ea typeface="Times New Roman"/>
                        </a:rPr>
                        <a:t>апрель</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Кл. час «Осторожно, Интернет» (ток-шоу)</a:t>
                      </a: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«Дети онлайн: техника безопасности»</a:t>
                      </a: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686">
                <a:tc>
                  <a:txBody>
                    <a:bodyPr/>
                    <a:lstStyle/>
                    <a:p>
                      <a:pPr algn="ctr">
                        <a:lnSpc>
                          <a:spcPct val="115000"/>
                        </a:lnSpc>
                        <a:spcAft>
                          <a:spcPts val="0"/>
                        </a:spcAft>
                      </a:pPr>
                      <a:r>
                        <a:rPr lang="ru-RU" sz="1200" b="1" i="1">
                          <a:latin typeface="Times New Roman"/>
                          <a:ea typeface="Times New Roman"/>
                        </a:rPr>
                        <a:t>май</a:t>
                      </a:r>
                      <a:endParaRPr lang="ru-RU" sz="1200">
                        <a:latin typeface="Times New Roman"/>
                        <a:ea typeface="Times New Roman"/>
                      </a:endParaRPr>
                    </a:p>
                  </a:txBody>
                  <a:tcPr marL="37863" marR="3786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Times New Roman"/>
                        <a:ea typeface="Times New Roman"/>
                      </a:endParaRPr>
                    </a:p>
                  </a:txBody>
                  <a:tcPr marL="37863" marR="378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Times New Roman"/>
                      </a:endParaRPr>
                    </a:p>
                  </a:txBody>
                  <a:tcPr marL="37863" marR="3786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0"/>
            <a:ext cx="8501122" cy="113877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smtClean="0">
                <a:ln w="11430"/>
                <a:solidFill>
                  <a:schemeClr val="tx2">
                    <a:lumMod val="75000"/>
                  </a:schemeClr>
                </a:solidFill>
                <a:effectLst>
                  <a:outerShdw blurRad="76200" dist="50800" dir="5400000" algn="tl" rotWithShape="0">
                    <a:srgbClr val="000000">
                      <a:alpha val="65000"/>
                    </a:srgbClr>
                  </a:outerShdw>
                </a:effectLst>
              </a:rPr>
              <a:t>IV</a:t>
            </a:r>
            <a:r>
              <a:rPr lang="ru-RU" sz="3200" b="1" spc="50" dirty="0" smtClean="0">
                <a:ln w="11430"/>
                <a:solidFill>
                  <a:schemeClr val="tx2">
                    <a:lumMod val="75000"/>
                  </a:schemeClr>
                </a:solidFill>
                <a:effectLst>
                  <a:outerShdw blurRad="76200" dist="50800" dir="5400000" algn="tl" rotWithShape="0">
                    <a:srgbClr val="000000">
                      <a:alpha val="65000"/>
                    </a:srgbClr>
                  </a:outerShdw>
                </a:effectLst>
              </a:rPr>
              <a:t>. </a:t>
            </a:r>
            <a:r>
              <a:rPr lang="ru-RU" sz="3600" b="1" spc="50" dirty="0" smtClean="0">
                <a:ln w="11430"/>
                <a:solidFill>
                  <a:schemeClr val="tx2">
                    <a:lumMod val="75000"/>
                  </a:schemeClr>
                </a:solidFill>
                <a:effectLst>
                  <a:outerShdw blurRad="76200" dist="50800" dir="5400000" algn="tl" rotWithShape="0">
                    <a:srgbClr val="000000">
                      <a:alpha val="65000"/>
                    </a:srgbClr>
                  </a:outerShdw>
                </a:effectLst>
              </a:rPr>
              <a:t>Приложение</a:t>
            </a:r>
            <a:endParaRPr lang="ru-RU" sz="3200" b="1" spc="50" dirty="0" smtClean="0">
              <a:ln w="11430"/>
              <a:solidFill>
                <a:schemeClr val="tx2">
                  <a:lumMod val="75000"/>
                </a:schemeClr>
              </a:solidFill>
              <a:effectLst>
                <a:outerShdw blurRad="76200" dist="50800" dir="5400000" algn="tl" rotWithShape="0">
                  <a:srgbClr val="000000">
                    <a:alpha val="65000"/>
                  </a:srgbClr>
                </a:outerShdw>
              </a:effectLst>
            </a:endParaRPr>
          </a:p>
          <a:p>
            <a:pPr algn="ct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500034" y="785794"/>
            <a:ext cx="8358246" cy="6247864"/>
          </a:xfrm>
          <a:prstGeom prst="rect">
            <a:avLst/>
          </a:prstGeom>
          <a:noFill/>
        </p:spPr>
        <p:txBody>
          <a:bodyPr wrap="square" rtlCol="0">
            <a:spAutoFit/>
          </a:bodyPr>
          <a:lstStyle/>
          <a:p>
            <a:pPr marL="342900" indent="-342900" algn="ctr">
              <a:buAutoNum type="arabicPeriod"/>
            </a:pPr>
            <a:r>
              <a:rPr lang="ru-RU" b="1" u="sng" dirty="0" smtClean="0">
                <a:ln>
                  <a:solidFill>
                    <a:schemeClr val="tx1"/>
                  </a:solidFill>
                </a:ln>
                <a:solidFill>
                  <a:srgbClr val="FFFF00"/>
                </a:solidFill>
              </a:rPr>
              <a:t>Урок-практикум</a:t>
            </a:r>
          </a:p>
          <a:p>
            <a:pPr marL="342900" indent="-342900" algn="ctr">
              <a:buAutoNum type="arabicPeriod"/>
            </a:pPr>
            <a:endParaRPr lang="ru-RU" u="sng" dirty="0" smtClean="0">
              <a:ln>
                <a:solidFill>
                  <a:schemeClr val="tx1"/>
                </a:solidFill>
              </a:ln>
              <a:solidFill>
                <a:srgbClr val="FFFF00"/>
              </a:solidFill>
            </a:endParaRPr>
          </a:p>
          <a:p>
            <a:r>
              <a:rPr lang="ru-RU" sz="1300" dirty="0" smtClean="0">
                <a:latin typeface="Times New Roman" pitchFamily="18" charset="0"/>
                <a:cs typeface="Times New Roman" pitchFamily="18" charset="0"/>
              </a:rPr>
              <a:t>Уроки-практикумы, помимо решения своей специальной задачи - усиления практической направленности обучения, должны быть не только тесным образом связаны с изученным материалом, но и способствовать прочному, неформальному его усвоению. </a:t>
            </a:r>
          </a:p>
          <a:p>
            <a:r>
              <a:rPr lang="ru-RU" sz="1300" dirty="0" smtClean="0">
                <a:latin typeface="Times New Roman" pitchFamily="18" charset="0"/>
                <a:cs typeface="Times New Roman" pitchFamily="18" charset="0"/>
              </a:rPr>
              <a:t>Основной формой их проведения являются практические и лабораторные работы, на которых учащиеся самостоятельно упражняются в практическом применении усвоенных теоретических знаний и умений.</a:t>
            </a:r>
          </a:p>
          <a:p>
            <a:r>
              <a:rPr lang="ru-RU" sz="1300" dirty="0" smtClean="0">
                <a:latin typeface="Times New Roman" pitchFamily="18" charset="0"/>
                <a:cs typeface="Times New Roman" pitchFamily="18" charset="0"/>
              </a:rPr>
              <a:t>Главное их различие состоит в том, что на лабораторных работах доминирующей составляющей является процесс конструктивных умений учащихся. Следует отметить, что учебный эксперимент как метод самостоятельного приобретения знаний учащимися, хотя и имеет сходство с научным экспериментом, вместе с тем отличается от него постановкой цели, уже достигнутой наукой, но неизвестной учащимися.</a:t>
            </a:r>
          </a:p>
          <a:p>
            <a:r>
              <a:rPr lang="ru-RU" sz="1300" dirty="0" smtClean="0">
                <a:latin typeface="Times New Roman" pitchFamily="18" charset="0"/>
                <a:cs typeface="Times New Roman" pitchFamily="18" charset="0"/>
              </a:rPr>
              <a:t>Различают установочные, иллюстративные, тренировочные, исследовательские, творческие и обобщающие уроки-практикумы. Основным же способом организации деятельности учащихся на практикуме является групповая форма работы.</a:t>
            </a:r>
          </a:p>
          <a:p>
            <a:r>
              <a:rPr lang="ru-RU" sz="1300" dirty="0" smtClean="0">
                <a:latin typeface="Times New Roman" pitchFamily="18" charset="0"/>
                <a:cs typeface="Times New Roman" pitchFamily="18" charset="0"/>
              </a:rPr>
              <a:t>При этом каждая группа из 2-3 человек выполняет, как правило, отличающуюся от других практическую или лабораторную работу.</a:t>
            </a:r>
          </a:p>
          <a:p>
            <a:r>
              <a:rPr lang="ru-RU" sz="1300" dirty="0" smtClean="0">
                <a:latin typeface="Times New Roman" pitchFamily="18" charset="0"/>
                <a:cs typeface="Times New Roman" pitchFamily="18" charset="0"/>
              </a:rPr>
              <a:t>Средством управления учебной деятельностью учащихся при проведении практикума служит инструкция, которая по определенным правилам последовательно определяет действия ученика.</a:t>
            </a:r>
          </a:p>
          <a:p>
            <a:r>
              <a:rPr lang="ru-RU" sz="1300" dirty="0" smtClean="0">
                <a:latin typeface="Times New Roman" pitchFamily="18" charset="0"/>
                <a:cs typeface="Times New Roman" pitchFamily="18" charset="0"/>
              </a:rPr>
              <a:t>Исходя из имеющегося опыта, можно предложить следующую структуру уроков-практикумов:</a:t>
            </a:r>
          </a:p>
          <a:p>
            <a:r>
              <a:rPr lang="ru-RU" sz="1300" dirty="0" smtClean="0">
                <a:latin typeface="Times New Roman" pitchFamily="18" charset="0"/>
                <a:cs typeface="Times New Roman" pitchFamily="18" charset="0"/>
              </a:rPr>
              <a:t>- сообщение темы, цели и задач практикума;</a:t>
            </a:r>
          </a:p>
          <a:p>
            <a:r>
              <a:rPr lang="ru-RU" sz="1300" dirty="0" smtClean="0">
                <a:latin typeface="Times New Roman" pitchFamily="18" charset="0"/>
                <a:cs typeface="Times New Roman" pitchFamily="18" charset="0"/>
              </a:rPr>
              <a:t>- актуализация опорных знаний и умений учащихся;</a:t>
            </a:r>
          </a:p>
          <a:p>
            <a:r>
              <a:rPr lang="ru-RU" sz="1300" dirty="0" smtClean="0">
                <a:latin typeface="Times New Roman" pitchFamily="18" charset="0"/>
                <a:cs typeface="Times New Roman" pitchFamily="18" charset="0"/>
              </a:rPr>
              <a:t>- мотивация учебной деятельности учащихся; </a:t>
            </a:r>
          </a:p>
          <a:p>
            <a:r>
              <a:rPr lang="ru-RU" sz="1300" dirty="0" smtClean="0">
                <a:latin typeface="Times New Roman" pitchFamily="18" charset="0"/>
                <a:cs typeface="Times New Roman" pitchFamily="18" charset="0"/>
              </a:rPr>
              <a:t>-ознакомление учеников с инструкцией;</a:t>
            </a:r>
          </a:p>
          <a:p>
            <a:r>
              <a:rPr lang="ru-RU" sz="1300" dirty="0" smtClean="0">
                <a:latin typeface="Times New Roman" pitchFamily="18" charset="0"/>
                <a:cs typeface="Times New Roman" pitchFamily="18" charset="0"/>
              </a:rPr>
              <a:t>- подбор необходимых дидактических материалов, средств обучения и оборудования;</a:t>
            </a:r>
          </a:p>
          <a:p>
            <a:r>
              <a:rPr lang="ru-RU" sz="1300" dirty="0" smtClean="0">
                <a:latin typeface="Times New Roman" pitchFamily="18" charset="0"/>
                <a:cs typeface="Times New Roman" pitchFamily="18" charset="0"/>
              </a:rPr>
              <a:t>- выполнение работы учащимися под руководством учителя;</a:t>
            </a:r>
          </a:p>
          <a:p>
            <a:r>
              <a:rPr lang="ru-RU" sz="1300" dirty="0" smtClean="0">
                <a:latin typeface="Times New Roman" pitchFamily="18" charset="0"/>
                <a:cs typeface="Times New Roman" pitchFamily="18" charset="0"/>
              </a:rPr>
              <a:t>- составление отчетов;</a:t>
            </a:r>
          </a:p>
          <a:p>
            <a:r>
              <a:rPr lang="ru-RU" sz="1300" dirty="0" smtClean="0">
                <a:latin typeface="Times New Roman" pitchFamily="18" charset="0"/>
                <a:cs typeface="Times New Roman" pitchFamily="18" charset="0"/>
              </a:rPr>
              <a:t>- обсуждение и теоретическая интерпретация полученных результатов работы.</a:t>
            </a:r>
          </a:p>
          <a:p>
            <a:r>
              <a:rPr lang="ru-RU" sz="1300" dirty="0" smtClean="0">
                <a:latin typeface="Times New Roman" pitchFamily="18" charset="0"/>
                <a:cs typeface="Times New Roman" pitchFamily="18" charset="0"/>
              </a:rPr>
              <a:t>Эту структуру практикума можно изменять в зависимости от содержания работы, подготовки учащихся и наличия оборудования.</a:t>
            </a:r>
          </a:p>
          <a:p>
            <a:endParaRPr lang="ru-RU" sz="1300" dirty="0">
              <a:latin typeface="Times New Roman" pitchFamily="18" charset="0"/>
              <a:cs typeface="Times New Roman" pitchFamily="18" charset="0"/>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85720" y="671691"/>
            <a:ext cx="8715436" cy="6186309"/>
          </a:xfrm>
          <a:prstGeom prst="rect">
            <a:avLst/>
          </a:prstGeom>
          <a:noFill/>
        </p:spPr>
        <p:txBody>
          <a:bodyPr wrap="square" rtlCol="0">
            <a:spAutoFit/>
          </a:bodyPr>
          <a:lstStyle/>
          <a:p>
            <a:pPr algn="ctr"/>
            <a:r>
              <a:rPr lang="ru-RU" sz="2000" b="1" u="sng" dirty="0" smtClean="0">
                <a:ln>
                  <a:solidFill>
                    <a:schemeClr val="tx1"/>
                  </a:solidFill>
                </a:ln>
                <a:solidFill>
                  <a:srgbClr val="FFFF00"/>
                </a:solidFill>
              </a:rPr>
              <a:t>2. Урок -дискуссия.</a:t>
            </a:r>
          </a:p>
          <a:p>
            <a:pPr algn="ctr"/>
            <a:endParaRPr lang="ru-RU" sz="1600" u="sng" dirty="0" smtClean="0">
              <a:solidFill>
                <a:srgbClr val="006600"/>
              </a:solidFill>
            </a:endParaRPr>
          </a:p>
          <a:p>
            <a:r>
              <a:rPr lang="ru-RU" sz="1200" dirty="0" smtClean="0">
                <a:latin typeface="Times New Roman" pitchFamily="18" charset="0"/>
                <a:cs typeface="Times New Roman" pitchFamily="18" charset="0"/>
              </a:rPr>
              <a:t>Основу уроков-дискуссий составляют рассмотрение и исследование спорных вопросов, проблем, различных подходов, при аргументации суждений, решения заданий и т.д. Различают:</a:t>
            </a:r>
          </a:p>
          <a:p>
            <a:r>
              <a:rPr lang="ru-RU" sz="1200" dirty="0" smtClean="0">
                <a:latin typeface="Times New Roman" pitchFamily="18" charset="0"/>
                <a:cs typeface="Times New Roman" pitchFamily="18" charset="0"/>
              </a:rPr>
              <a:t>1. Экскурсии-диалоги, когда урок </a:t>
            </a:r>
            <a:r>
              <a:rPr lang="ru-RU" sz="1200" dirty="0" err="1" smtClean="0">
                <a:latin typeface="Times New Roman" pitchFamily="18" charset="0"/>
                <a:cs typeface="Times New Roman" pitchFamily="18" charset="0"/>
              </a:rPr>
              <a:t>компанируется</a:t>
            </a:r>
            <a:r>
              <a:rPr lang="ru-RU" sz="1200" dirty="0" smtClean="0">
                <a:latin typeface="Times New Roman" pitchFamily="18" charset="0"/>
                <a:cs typeface="Times New Roman" pitchFamily="18" charset="0"/>
              </a:rPr>
              <a:t> вокруг диалога двух главных участников.</a:t>
            </a:r>
          </a:p>
          <a:p>
            <a:r>
              <a:rPr lang="ru-RU" sz="1200" dirty="0" smtClean="0">
                <a:latin typeface="Times New Roman" pitchFamily="18" charset="0"/>
                <a:cs typeface="Times New Roman" pitchFamily="18" charset="0"/>
              </a:rPr>
              <a:t>2. Групповые дискуссии, когда спорные вопросы решаются в процессе групповой работы.</a:t>
            </a:r>
          </a:p>
          <a:p>
            <a:r>
              <a:rPr lang="ru-RU" sz="1200" dirty="0" smtClean="0">
                <a:latin typeface="Times New Roman" pitchFamily="18" charset="0"/>
                <a:cs typeface="Times New Roman" pitchFamily="18" charset="0"/>
              </a:rPr>
              <a:t>3. Массовые дискуссии, когда в полемике принимают участие все учащиеся класса. На этапе подготовки урока-дискуссии учитель должен четко сформировать задание, раскрывающее сущность проблемы и возможные пути решения.</a:t>
            </a:r>
          </a:p>
          <a:p>
            <a:r>
              <a:rPr lang="ru-RU" sz="1200" dirty="0" smtClean="0">
                <a:latin typeface="Times New Roman" pitchFamily="18" charset="0"/>
                <a:cs typeface="Times New Roman" pitchFamily="18" charset="0"/>
              </a:rPr>
              <a:t>В случае необходимости участникам предстоящей дискуссии надо познакомиться с дополнительной литературой, заранее отобранной и предложенной </a:t>
            </a:r>
            <a:r>
              <a:rPr lang="ru-RU" sz="1200" dirty="0" err="1" smtClean="0">
                <a:latin typeface="Times New Roman" pitchFamily="18" charset="0"/>
                <a:cs typeface="Times New Roman" pitchFamily="18" charset="0"/>
              </a:rPr>
              <a:t>учителем.В</a:t>
            </a:r>
            <a:r>
              <a:rPr lang="ru-RU" sz="1200" dirty="0" smtClean="0">
                <a:latin typeface="Times New Roman" pitchFamily="18" charset="0"/>
                <a:cs typeface="Times New Roman" pitchFamily="18" charset="0"/>
              </a:rPr>
              <a:t> начале урока обосновывается выбор темы или вопроса, уточняются условия дискуссии, выделяются узловые моменты обсуждаемой </a:t>
            </a:r>
            <a:r>
              <a:rPr lang="ru-RU" sz="1200" dirty="0" err="1" smtClean="0">
                <a:latin typeface="Times New Roman" pitchFamily="18" charset="0"/>
                <a:cs typeface="Times New Roman" pitchFamily="18" charset="0"/>
              </a:rPr>
              <a:t>проблемы.Главный</a:t>
            </a:r>
            <a:r>
              <a:rPr lang="ru-RU" sz="1200" dirty="0" smtClean="0">
                <a:latin typeface="Times New Roman" pitchFamily="18" charset="0"/>
                <a:cs typeface="Times New Roman" pitchFamily="18" charset="0"/>
              </a:rPr>
              <a:t> момент дискуссии - непосредственный спор её участников. Для его возникновения неприемлем авторитарный стиль преподавания, ибо он не располагает к откровенности, </a:t>
            </a:r>
          </a:p>
          <a:p>
            <a:r>
              <a:rPr lang="ru-RU" sz="1200" dirty="0" smtClean="0">
                <a:latin typeface="Times New Roman" pitchFamily="18" charset="0"/>
                <a:cs typeface="Times New Roman" pitchFamily="18" charset="0"/>
              </a:rPr>
              <a:t>высказыванию своих взглядов. Ведущий дискуссии, чаще всего учитель, может использовать различные приемы активизации учащихся, подбадривая их репликами типа "хорошая мысль", "интересный подход, но", "давайте подумаем вместе", "какой неожиданный, оригинальный ответ ", либо делая акцент на разъяснении смысла противоположных точек зрения и т.д. Необходимо размышлять вместе с учениками, помогая при этом им формулировать свои мысли и развивать сотрудничество между собой и </a:t>
            </a:r>
            <a:r>
              <a:rPr lang="ru-RU" sz="1200" dirty="0" err="1" smtClean="0">
                <a:latin typeface="Times New Roman" pitchFamily="18" charset="0"/>
                <a:cs typeface="Times New Roman" pitchFamily="18" charset="0"/>
              </a:rPr>
              <a:t>ими.В</a:t>
            </a:r>
            <a:r>
              <a:rPr lang="ru-RU" sz="1200" dirty="0" smtClean="0">
                <a:latin typeface="Times New Roman" pitchFamily="18" charset="0"/>
                <a:cs typeface="Times New Roman" pitchFamily="18" charset="0"/>
              </a:rPr>
              <a:t> ходе дискуссии не надо добиваться единообразия оценок. Однако по принципиальным вопросам следует вносить ясность. Особняком стоит вопрос о культуре дискуссии. Оскорбление, упреки, недоброжелательность в отношении к товарищам не должны присутствовать в опросе. Крик, грубость чаше всего возникают тогда, когда в основе дискуссии лежат факты или закономерность, а не только эмоции. При этом часто ее участники не владеют предметом спора и "говорят на разных языках". Формированию культуры дискуссии могут помочь следующие правила: - вступая в дискуссию, необходимо представлять предмет спора;</a:t>
            </a:r>
          </a:p>
          <a:p>
            <a:r>
              <a:rPr lang="ru-RU" sz="1200" dirty="0" smtClean="0">
                <a:latin typeface="Times New Roman" pitchFamily="18" charset="0"/>
                <a:cs typeface="Times New Roman" pitchFamily="18" charset="0"/>
              </a:rPr>
              <a:t>- в споре не допускать тона превосходства;</a:t>
            </a:r>
          </a:p>
          <a:p>
            <a:r>
              <a:rPr lang="ru-RU" sz="1200" dirty="0" smtClean="0">
                <a:latin typeface="Times New Roman" pitchFamily="18" charset="0"/>
                <a:cs typeface="Times New Roman" pitchFamily="18" charset="0"/>
              </a:rPr>
              <a:t>- грамотно и четко ставить вопросы;</a:t>
            </a:r>
          </a:p>
          <a:p>
            <a:r>
              <a:rPr lang="ru-RU" sz="1200" dirty="0" smtClean="0">
                <a:latin typeface="Times New Roman" pitchFamily="18" charset="0"/>
                <a:cs typeface="Times New Roman" pitchFamily="18" charset="0"/>
              </a:rPr>
              <a:t>- формулировать главные выводы.</a:t>
            </a:r>
          </a:p>
          <a:p>
            <a:r>
              <a:rPr lang="ru-RU" sz="1200" dirty="0" smtClean="0">
                <a:latin typeface="Times New Roman" pitchFamily="18" charset="0"/>
                <a:cs typeface="Times New Roman" pitchFamily="18" charset="0"/>
              </a:rPr>
              <a:t>Момент окончания дискуссии следует выбирать так, чтобы предупредить повторение сказанного, ибо это отрицательно влияет на поддержание интереса учащихся к рассматриваемым на уроке проблемам. Завершив дискуссию, необходимо подвести её итоги. Здесь нужно оценить правильность формулировки и употребления понятий, глубину аргументов, умение использовать приемы доказательств, опровержений, выдвижения гипотез, культуру дискуссии. На этом этапе учащиеся получают за дискуссию отметки, которые не надо снижать за то, что ученик отстаивал неверную точку </a:t>
            </a:r>
            <a:r>
              <a:rPr lang="ru-RU" sz="1200" dirty="0" err="1" smtClean="0">
                <a:latin typeface="Times New Roman" pitchFamily="18" charset="0"/>
                <a:cs typeface="Times New Roman" pitchFamily="18" charset="0"/>
              </a:rPr>
              <a:t>зрения.Следует</a:t>
            </a:r>
            <a:r>
              <a:rPr lang="ru-RU" sz="1200" dirty="0" smtClean="0">
                <a:latin typeface="Times New Roman" pitchFamily="18" charset="0"/>
                <a:cs typeface="Times New Roman" pitchFamily="18" charset="0"/>
              </a:rPr>
              <a:t> отметить, что дискуссия является также одним из структурных основных компонентов урока-диспута, конференций, суда, заседания ученого совета и т.п.</a:t>
            </a:r>
          </a:p>
          <a:p>
            <a:endParaRPr lang="ru-RU" sz="1200" dirty="0">
              <a:latin typeface="Times New Roman" pitchFamily="18" charset="0"/>
              <a:cs typeface="Times New Roman" pitchFamily="18" charset="0"/>
            </a:endParaRPr>
          </a:p>
        </p:txBody>
      </p:sp>
      <p:pic>
        <p:nvPicPr>
          <p:cNvPr id="4" name="Рисунок 3"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5" name="Рисунок 4"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714356"/>
            <a:ext cx="8429684" cy="6017032"/>
          </a:xfrm>
          <a:prstGeom prst="rect">
            <a:avLst/>
          </a:prstGeom>
          <a:noFill/>
        </p:spPr>
        <p:txBody>
          <a:bodyPr wrap="square" rtlCol="0">
            <a:spAutoFit/>
          </a:bodyPr>
          <a:lstStyle/>
          <a:p>
            <a:pPr algn="ctr"/>
            <a:r>
              <a:rPr lang="ru-RU" sz="2000" b="1" u="sng" dirty="0" smtClean="0">
                <a:ln>
                  <a:solidFill>
                    <a:schemeClr val="tx1"/>
                  </a:solidFill>
                </a:ln>
                <a:solidFill>
                  <a:srgbClr val="FFFF00"/>
                </a:solidFill>
              </a:rPr>
              <a:t>3. Театрализованный урок</a:t>
            </a:r>
          </a:p>
          <a:p>
            <a:pPr algn="ctr"/>
            <a:endParaRPr lang="ru-RU" sz="1600" u="sng" dirty="0" smtClean="0">
              <a:solidFill>
                <a:srgbClr val="006600"/>
              </a:solidFill>
            </a:endParaRPr>
          </a:p>
          <a:p>
            <a:r>
              <a:rPr lang="ru-RU" sz="1300" dirty="0" smtClean="0">
                <a:latin typeface="Times New Roman" pitchFamily="18" charset="0"/>
                <a:cs typeface="Times New Roman" pitchFamily="18" charset="0"/>
              </a:rPr>
              <a:t>        Выделение такого типа урока связано с привлечением театральных средств, атрибутов и их элементов. Театрализованные уроки привлекательны тем, что вносят в ученические будни атмосферу праздника, приподнятое настроение, позволяют ребятам проявить свою инициативу, способствуют выработке у них чувства взаимопомощи, коммуникативных умений.</a:t>
            </a:r>
          </a:p>
          <a:p>
            <a:r>
              <a:rPr lang="ru-RU" sz="1300" dirty="0" smtClean="0">
                <a:latin typeface="Times New Roman" pitchFamily="18" charset="0"/>
                <a:cs typeface="Times New Roman" pitchFamily="18" charset="0"/>
              </a:rPr>
              <a:t>Как правило, театрализованные уроки разделяют по форме их организации: спектакль, салон, сказка, студия и т.п.</a:t>
            </a:r>
          </a:p>
          <a:p>
            <a:r>
              <a:rPr lang="ru-RU" sz="1300" dirty="0" smtClean="0">
                <a:latin typeface="Times New Roman" pitchFamily="18" charset="0"/>
                <a:cs typeface="Times New Roman" pitchFamily="18" charset="0"/>
              </a:rPr>
              <a:t>При подготовке таких уроков даже работа над сценарием и изготовление элементов костюмов становится результатом коллективной деятельности учителя и учащихся. Здесь, равно как и на самом театрализованном уроке, складывается демократичный тип отношений, когда учитель передает учащимся не только знания, но и свой жизненный опыт, раскрывается перед ними как личность.</a:t>
            </a:r>
          </a:p>
          <a:p>
            <a:r>
              <a:rPr lang="ru-RU" sz="1300" dirty="0" smtClean="0">
                <a:latin typeface="Times New Roman" pitchFamily="18" charset="0"/>
                <a:cs typeface="Times New Roman" pitchFamily="18" charset="0"/>
              </a:rPr>
              <a:t>Наполнения сценария фактическим материалом и его реализация театрализованном уроке требует от учащихся серьезных усилий в работе с учебником, первоисточником, сведениями, научно - популярной литературой, что в конечном счете вызывает у них интерес к знаниям.</a:t>
            </a:r>
          </a:p>
          <a:p>
            <a:r>
              <a:rPr lang="ru-RU" sz="1300" dirty="0" smtClean="0">
                <a:latin typeface="Times New Roman" pitchFamily="18" charset="0"/>
                <a:cs typeface="Times New Roman" pitchFamily="18" charset="0"/>
              </a:rPr>
              <a:t>Непосредственно на самом уроке учитель лишается авторитарной роли обучающего, либо он выполняет лишь функции организатора представления. Оно начинается, как правило, со вступительного слова ведущего, обязанности которого не обязательно возлагать на учителя.</a:t>
            </a:r>
          </a:p>
          <a:p>
            <a:r>
              <a:rPr lang="ru-RU" sz="1300" dirty="0" smtClean="0">
                <a:latin typeface="Times New Roman" pitchFamily="18" charset="0"/>
                <a:cs typeface="Times New Roman" pitchFamily="18" charset="0"/>
              </a:rPr>
              <a:t>Само представление после информативной части может быть продолжено постановкой проблемных заданий, которые непосредственно подключают в активную работу на уроке остальных учащихся. В заключительной части представления, еще в стадии разработки, желательно предусмотреть этап подведения итогов, и связанную с ним тщательную подборку критериев оценок, учитывающих все виды деятельности учащихся на уроке. Их основные положения должны быть заранее известны всем ребятам, отметим, что надо запланировать достаточно времени для проведения заключительного этапа театрализованного урока, не подводить итоги в спешке, по возможности повторить и обобщить использованный в представлении материал, а также оценить знания учащихся.</a:t>
            </a:r>
          </a:p>
          <a:p>
            <a:r>
              <a:rPr lang="ru-RU" sz="1300" dirty="0" smtClean="0">
                <a:latin typeface="Times New Roman" pitchFamily="18" charset="0"/>
                <a:cs typeface="Times New Roman" pitchFamily="18" charset="0"/>
              </a:rPr>
              <a:t>Разумеется, предлагаемая структура применяется как один из вариантов при конструировании театрализованных уроков, многообразие которых определяется, прежде всего, содержанием используемого материала и выбором соответствующего сценария.</a:t>
            </a:r>
          </a:p>
          <a:p>
            <a:r>
              <a:rPr lang="ru-RU" sz="1200" dirty="0" smtClean="0"/>
              <a:t> </a:t>
            </a:r>
          </a:p>
          <a:p>
            <a:endParaRPr lang="ru-RU" sz="1200" dirty="0"/>
          </a:p>
        </p:txBody>
      </p:sp>
      <p:pic>
        <p:nvPicPr>
          <p:cNvPr id="4" name="Рисунок 3"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5" name="Рисунок 4"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428596" y="702469"/>
            <a:ext cx="8429684" cy="6217087"/>
          </a:xfrm>
          <a:prstGeom prst="rect">
            <a:avLst/>
          </a:prstGeom>
          <a:noFill/>
        </p:spPr>
        <p:txBody>
          <a:bodyPr wrap="square" rtlCol="0">
            <a:spAutoFit/>
          </a:bodyPr>
          <a:lstStyle/>
          <a:p>
            <a:pPr algn="ctr"/>
            <a:r>
              <a:rPr lang="ru-RU" sz="2000" b="1" u="sng" dirty="0" smtClean="0">
                <a:ln>
                  <a:solidFill>
                    <a:schemeClr val="tx1"/>
                  </a:solidFill>
                </a:ln>
                <a:solidFill>
                  <a:srgbClr val="FFFF00"/>
                </a:solidFill>
              </a:rPr>
              <a:t>4. Урок-соревнование</a:t>
            </a:r>
          </a:p>
          <a:p>
            <a:pPr algn="ctr"/>
            <a:endParaRPr lang="ru-RU" sz="1600" u="sng" dirty="0" smtClean="0">
              <a:solidFill>
                <a:srgbClr val="006600"/>
              </a:solidFill>
            </a:endParaRPr>
          </a:p>
          <a:p>
            <a:r>
              <a:rPr lang="ru-RU" sz="1400" dirty="0" smtClean="0">
                <a:latin typeface="Times New Roman" pitchFamily="18" charset="0"/>
                <a:cs typeface="Times New Roman" pitchFamily="18" charset="0"/>
              </a:rPr>
              <a:t>Основу урока-соревнования составляют состязания команд при ответах на вопросы и решении чередующихся заданий, предложенных учителем.</a:t>
            </a:r>
          </a:p>
          <a:p>
            <a:r>
              <a:rPr lang="ru-RU" sz="1400" dirty="0" smtClean="0">
                <a:latin typeface="Times New Roman" pitchFamily="18" charset="0"/>
                <a:cs typeface="Times New Roman" pitchFamily="18" charset="0"/>
              </a:rPr>
              <a:t>Форма проведения таких уроков самая различная. Это: поединок, бой, эстафета, соревнования, построенные по сюжетам известных игр: КВН, "</a:t>
            </a:r>
            <a:r>
              <a:rPr lang="ru-RU" sz="1400" dirty="0" err="1" smtClean="0">
                <a:latin typeface="Times New Roman" pitchFamily="18" charset="0"/>
                <a:cs typeface="Times New Roman" pitchFamily="18" charset="0"/>
              </a:rPr>
              <a:t>Брейн-ринг</a:t>
            </a:r>
            <a:r>
              <a:rPr lang="ru-RU" sz="1400" dirty="0" smtClean="0">
                <a:latin typeface="Times New Roman" pitchFamily="18" charset="0"/>
                <a:cs typeface="Times New Roman" pitchFamily="18" charset="0"/>
              </a:rPr>
              <a:t>", "Счастливый случай", "Звездный час" и др.</a:t>
            </a:r>
          </a:p>
          <a:p>
            <a:r>
              <a:rPr lang="ru-RU" sz="1400" dirty="0" smtClean="0">
                <a:latin typeface="Times New Roman" pitchFamily="18" charset="0"/>
                <a:cs typeface="Times New Roman" pitchFamily="18" charset="0"/>
              </a:rPr>
              <a:t>В организации и проведении уроков-соревнований выделяют три основных этапа: подготовительный, игровой, подведение итогов. Для каждого конкретного урока эта структура детализируется в соответствии с содержанием используемого материала и особенностями сюжета материала.</a:t>
            </a:r>
          </a:p>
          <a:p>
            <a:r>
              <a:rPr lang="ru-RU" sz="1400" dirty="0" smtClean="0">
                <a:latin typeface="Times New Roman" pitchFamily="18" charset="0"/>
                <a:cs typeface="Times New Roman" pitchFamily="18" charset="0"/>
              </a:rPr>
              <a:t>В качестве примера остановимся на специфике организации и проведения боя команд по учебному предмету на уроке.</a:t>
            </a:r>
          </a:p>
          <a:p>
            <a:r>
              <a:rPr lang="ru-RU" sz="1400" dirty="0" smtClean="0">
                <a:latin typeface="Times New Roman" pitchFamily="18" charset="0"/>
                <a:cs typeface="Times New Roman" pitchFamily="18" charset="0"/>
              </a:rPr>
              <a:t>Для участия в соревновании класс разбирается на 2-3 команды. Каждой команде даются одни и те же задания, с таким расчетом, чтобы число заданий было равно числу участников команд. Выбираются капитаны команд. Они руководят действиями своих товарищей и распределяют, кто из членов команд будет отстаивать решение каждого задания.</a:t>
            </a:r>
          </a:p>
          <a:p>
            <a:r>
              <a:rPr lang="ru-RU" sz="1400" dirty="0" smtClean="0">
                <a:latin typeface="Times New Roman" pitchFamily="18" charset="0"/>
                <a:cs typeface="Times New Roman" pitchFamily="18" charset="0"/>
              </a:rPr>
              <a:t>Дав время на обдумывание и поиск решений, жюри, состоящее из учителя и учащихся не вошедших в состав команды , следит за соблюдением правил соревнования и подводит итоги состязаний.</a:t>
            </a:r>
          </a:p>
          <a:p>
            <a:r>
              <a:rPr lang="ru-RU" sz="1400" dirty="0" smtClean="0">
                <a:latin typeface="Times New Roman" pitchFamily="18" charset="0"/>
                <a:cs typeface="Times New Roman" pitchFamily="18" charset="0"/>
              </a:rPr>
              <a:t>Открывается бой конкурсов капитанов, который не приносит баллов, но дает той команде, капитан, который победит, право осуществить вызов или передать эту возможность соперникам.</a:t>
            </a:r>
          </a:p>
          <a:p>
            <a:r>
              <a:rPr lang="ru-RU" sz="1400" dirty="0" smtClean="0">
                <a:latin typeface="Times New Roman" pitchFamily="18" charset="0"/>
                <a:cs typeface="Times New Roman" pitchFamily="18" charset="0"/>
              </a:rPr>
              <a:t>В дальнейшем команды вызывают друг друга по очереди. Вызывающая команда указывает каждый раз, на какое задание она вызывает противника. Если вызов принимается, то вызываемая команда выставляет участника, рассказывающего решение, а её противники - оппонента, ищуще! В этом решении ошибки и недочеты. Если вызов не будет принят, то уже, наоборот, кто-то из членов вызывающей команды рассказывает, а оппонирует его член вызванной команды.</a:t>
            </a:r>
          </a:p>
          <a:p>
            <a:r>
              <a:rPr lang="ru-RU" sz="1400" dirty="0" smtClean="0">
                <a:latin typeface="Times New Roman" pitchFamily="18" charset="0"/>
                <a:cs typeface="Times New Roman" pitchFamily="18" charset="0"/>
              </a:rPr>
              <a:t>Жюри распределяет баллы за решение и оппонирование каждого задания. Если никто из членов команд не знает решения, то его приводит учитель или члены жюри. В конце урока проводится командные и индивидуальные итоги.</a:t>
            </a:r>
          </a:p>
          <a:p>
            <a:endParaRPr lang="ru-RU" sz="1200" dirty="0"/>
          </a:p>
        </p:txBody>
      </p:sp>
      <p:pic>
        <p:nvPicPr>
          <p:cNvPr id="4" name="Рисунок 3"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5" name="Рисунок 4"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4577" name="Rectangle 1"/>
          <p:cNvSpPr>
            <a:spLocks noChangeArrowheads="1"/>
          </p:cNvSpPr>
          <p:nvPr/>
        </p:nvSpPr>
        <p:spPr bwMode="auto">
          <a:xfrm>
            <a:off x="500034" y="1214422"/>
            <a:ext cx="8429684"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3"/>
              </a:rPr>
              <a:t>"Основы безопасности детей и молодежи в Интернете" — интерактивный курс по </a:t>
            </a:r>
            <a:r>
              <a:rPr kumimoji="0" lang="ru-RU" sz="12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hlinkClick r:id="rId3"/>
              </a:rPr>
              <a:t>Интернет-безопасности</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3"/>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Материалы для детей, их родителей и учителей - интерактивные сценарии, короткие тесты, готовые планы уроков. Возрастные категории: 7-10 лет, 11-16 лет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4" tooltip="Сетевой экстрим / Тренинг Безопасность в сети интернет"/>
              </a:rPr>
              <a:t>Сетевой экстрим / Тренинг Безопасность в сети интернет</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Тренинг представлен в номинации "Сетевой экстрим" на </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5" tooltip="Конкурс по ИКТ / Псков, ноябрь 2009"/>
              </a:rPr>
              <a:t>XII конференции</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неоднократно проводился в различных образовательных учреждениях области. Преимущественно для учащихся средней школы</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6" tooltip="Конкурс Безопасный Интернет"/>
              </a:rPr>
              <a:t>Региональный конкурс Безопасный интернет</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Две возрастные группы: 5-8-х или 9-11-х классов</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7"/>
              </a:rPr>
              <a:t>Электронная библиотека. В.В. </a:t>
            </a:r>
            <a:r>
              <a:rPr kumimoji="0" lang="ru-RU" sz="12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hlinkClick r:id="rId7"/>
              </a:rPr>
              <a:t>Гафнер</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7"/>
              </a:rPr>
              <a:t> Информационная безопасность: учебное пособие</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8"/>
              </a:rPr>
              <a:t>Рекомендации по безопасному использованию сети Интернет на портале Дружественный Рунет</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родителей, учителей, учащихся разных возрастных групп</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hlinkClick r:id="rId9"/>
              </a:rPr>
              <a:t>Веб-узел</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9"/>
              </a:rPr>
              <a:t> "Безопасность дома"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от </a:t>
            </a:r>
            <a:r>
              <a:rPr kumimoji="0" lang="ru-RU" sz="1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Microsoft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пользователей ПК</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0"/>
              </a:rPr>
              <a:t>Буклет "Безопасность детей в интернете"</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Информация для педагогов</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1"/>
              </a:rPr>
              <a:t>Сетевой этикет</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Материалы </a:t>
            </a:r>
            <a:r>
              <a:rPr kumimoji="0" lang="ru-RU" sz="1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Летописей.Ру</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начальной и средней школы</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2"/>
              </a:rPr>
              <a:t>Сказка о золотых правилах безопасности в Интернет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3"/>
              </a:rPr>
              <a:t>Межрегиональное исследование по безопасности в Интернете</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Педагогам и родителям</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4"/>
              </a:rPr>
              <a:t>Семинар для педагогов «Безопасность поведения в Интернете» на портале "Общественно-государственная экспертиза в образовании"</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15"/>
              </a:rPr>
              <a:t>Три золотых правила безопасности в Интернет</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Ваши предложения?</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6"/>
              </a:rPr>
              <a:t>Задания для </a:t>
            </a:r>
            <a:r>
              <a:rPr kumimoji="0" lang="ru-RU" sz="1200" b="0" i="0" u="none" strike="noStrike" cap="none" normalizeH="0" baseline="0" dirty="0" err="1" smtClean="0">
                <a:ln>
                  <a:noFill/>
                </a:ln>
                <a:solidFill>
                  <a:srgbClr val="3366BB"/>
                </a:solidFill>
                <a:effectLst/>
                <a:latin typeface="Times New Roman" pitchFamily="18" charset="0"/>
                <a:ea typeface="Times New Roman" pitchFamily="18" charset="0"/>
                <a:cs typeface="Times New Roman" pitchFamily="18" charset="0"/>
                <a:hlinkClick r:id="rId16"/>
              </a:rPr>
              <a:t>геокешинга</a:t>
            </a: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6"/>
              </a:rPr>
              <a:t> "В поисках вирусов"</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7"/>
              </a:rPr>
              <a:t>текст подсказок</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Игра для учащихся средней и старшей школы. Апробирована на самосборе-2010 Видеоматериалы по теме "Безопасный интернет"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8"/>
              </a:rPr>
              <a:t>Студия </a:t>
            </a:r>
            <a:r>
              <a:rPr kumimoji="0" lang="ru-RU" sz="1200" b="0" i="0" u="none" strike="noStrike" cap="none" normalizeH="0" baseline="0" dirty="0" err="1" smtClean="0">
                <a:ln>
                  <a:noFill/>
                </a:ln>
                <a:solidFill>
                  <a:srgbClr val="3366BB"/>
                </a:solidFill>
                <a:effectLst/>
                <a:latin typeface="Times New Roman" pitchFamily="18" charset="0"/>
                <a:ea typeface="Times New Roman" pitchFamily="18" charset="0"/>
                <a:cs typeface="Times New Roman" pitchFamily="18" charset="0"/>
                <a:hlinkClick r:id="rId18"/>
              </a:rPr>
              <a:t>Mozga.ru</a:t>
            </a: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8"/>
              </a:rPr>
              <a:t> мультфильм «Безопасный интернет»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19"/>
              </a:rPr>
              <a:t>видеоролик «Правила безопасного поведения для детей в Интернете»</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начальной и средней школы</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0"/>
              </a:rPr>
              <a:t>Учебное видео: Как обнаружить ложь и остаться правдивым в Интернете</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1"/>
              </a:rPr>
              <a:t>Видео: Выбираем пароль</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Для учащихся 1-5 классов. Интерактивные курсы по теме "Безопасный интернет"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2"/>
              </a:rPr>
              <a:t>"Основы безо</a:t>
            </a:r>
            <a:r>
              <a:rPr kumimoji="0" lang="ru-RU" sz="12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hlinkClick r:id="rId22"/>
              </a:rPr>
              <a:t>пасности детей и молодежи в Интерне</a:t>
            </a: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2"/>
              </a:rPr>
              <a:t>те" — интерактивный курс по </a:t>
            </a:r>
            <a:r>
              <a:rPr kumimoji="0" lang="ru-RU" sz="1200" b="0" i="0" u="none" strike="noStrike" cap="none" normalizeH="0" baseline="0" dirty="0" err="1" smtClean="0">
                <a:ln>
                  <a:noFill/>
                </a:ln>
                <a:solidFill>
                  <a:srgbClr val="3366BB"/>
                </a:solidFill>
                <a:effectLst/>
                <a:latin typeface="Times New Roman" pitchFamily="18" charset="0"/>
                <a:ea typeface="Times New Roman" pitchFamily="18" charset="0"/>
                <a:cs typeface="Times New Roman" pitchFamily="18" charset="0"/>
                <a:hlinkClick r:id="rId22"/>
              </a:rPr>
              <a:t>Интернет-безопасности</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3"/>
              </a:rPr>
              <a:t>Информационно-аналитический ресурс «Ваш личный Интернет»</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4"/>
              </a:rPr>
              <a:t>Дидактические материалы по теме "Безопасный интернет"</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(Классные часы, презентации для учащихся, УМК), для средней возрастной группы</a:t>
            </a:r>
            <a:endParaRPr kumimoji="0" lang="ru-RU"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200" b="0" i="0" u="none" strike="noStrike" cap="none" normalizeH="0" baseline="0" dirty="0" smtClean="0">
                <a:ln>
                  <a:noFill/>
                </a:ln>
                <a:solidFill>
                  <a:srgbClr val="3366BB"/>
                </a:solidFill>
                <a:effectLst/>
                <a:latin typeface="Times New Roman" pitchFamily="18" charset="0"/>
                <a:ea typeface="Times New Roman" pitchFamily="18" charset="0"/>
                <a:cs typeface="Times New Roman" pitchFamily="18" charset="0"/>
                <a:hlinkClick r:id="rId25"/>
              </a:rPr>
              <a:t>Методические рекомендации по проведению Дня </a:t>
            </a:r>
            <a:r>
              <a:rPr kumimoji="0" lang="ru-RU" sz="1200" b="0" i="0" u="none" strike="noStrike" cap="none" normalizeH="0" baseline="0" dirty="0" err="1" smtClean="0">
                <a:ln>
                  <a:noFill/>
                </a:ln>
                <a:solidFill>
                  <a:srgbClr val="3366BB"/>
                </a:solidFill>
                <a:effectLst/>
                <a:latin typeface="Times New Roman" pitchFamily="18" charset="0"/>
                <a:ea typeface="Times New Roman" pitchFamily="18" charset="0"/>
                <a:cs typeface="Times New Roman" pitchFamily="18" charset="0"/>
                <a:hlinkClick r:id="rId25"/>
              </a:rPr>
              <a:t>медиа-безопасности</a:t>
            </a:r>
            <a:endParaRPr kumimoji="0" lang="ru-RU" sz="600" b="0" i="0" u="none" strike="noStrike" cap="none" normalizeH="0" baseline="0" dirty="0" smtClean="0">
              <a:ln>
                <a:noFill/>
              </a:ln>
              <a:solidFill>
                <a:schemeClr val="tx1"/>
              </a:solidFill>
              <a:effectLst/>
              <a:latin typeface="Arial" pitchFamily="34" charset="0"/>
            </a:endParaRPr>
          </a:p>
        </p:txBody>
      </p:sp>
      <p:sp>
        <p:nvSpPr>
          <p:cNvPr id="24578" name="Rectangle 2"/>
          <p:cNvSpPr>
            <a:spLocks noChangeArrowheads="1"/>
          </p:cNvSpPr>
          <p:nvPr/>
        </p:nvSpPr>
        <p:spPr bwMode="auto">
          <a:xfrm>
            <a:off x="2786050" y="571480"/>
            <a:ext cx="43577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ru-RU" sz="2000" b="1" i="0" u="sng" strike="noStrike" normalizeH="0" baseline="0" dirty="0" smtClean="0">
                <a:ln w="9525" cmpd="sng">
                  <a:solidFill>
                    <a:schemeClr val="tx1"/>
                  </a:solidFill>
                  <a:prstDash val="solid"/>
                </a:ln>
                <a:solidFill>
                  <a:srgbClr val="FFFF00"/>
                </a:solidFill>
                <a:effectLst>
                  <a:outerShdw blurRad="41275" dist="12700" dir="12000000" algn="tl" rotWithShape="0">
                    <a:srgbClr val="000000">
                      <a:alpha val="40000"/>
                    </a:srgbClr>
                  </a:outerShdw>
                </a:effectLst>
                <a:latin typeface="Times New Roman" pitchFamily="18" charset="0"/>
                <a:ea typeface="Times New Roman" pitchFamily="18" charset="0"/>
                <a:cs typeface="Times New Roman" pitchFamily="18" charset="0"/>
              </a:rPr>
              <a:t>Полезные ссылки для работы</a:t>
            </a:r>
            <a:endParaRPr kumimoji="0" lang="ru-RU" sz="3200" b="1" i="0" u="none" strike="noStrike" normalizeH="0" baseline="0" dirty="0" smtClean="0">
              <a:ln w="9525" cmpd="sng">
                <a:solidFill>
                  <a:schemeClr val="tx1"/>
                </a:solidFill>
                <a:prstDash val="solid"/>
              </a:ln>
              <a:solidFill>
                <a:srgbClr val="FFFF00"/>
              </a:solidFill>
              <a:effectLst>
                <a:outerShdw blurRad="41275" dist="12700" dir="12000000" algn="tl" rotWithShape="0">
                  <a:srgbClr val="000000">
                    <a:alpha val="40000"/>
                  </a:srgbClr>
                </a:outerShdw>
              </a:effectLst>
              <a:latin typeface="Arial" pitchFamily="34" charset="0"/>
            </a:endParaRPr>
          </a:p>
        </p:txBody>
      </p:sp>
      <p:pic>
        <p:nvPicPr>
          <p:cNvPr id="5" name="Рисунок 4" descr="C:\Documents and Settings\лена\Рабочий стол\медиабезопасность 2011-2012 уч.год\w400_bf0c6c89e1bbdab819ec1d302fc2563e.jpg"/>
          <p:cNvPicPr/>
          <p:nvPr/>
        </p:nvPicPr>
        <p:blipFill>
          <a:blip r:embed="rId26"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27"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extLst>
              <p:ext uri="{D42A27DB-BD31-4B8C-83A1-F6EECF244321}">
                <p14:modId xmlns:p14="http://schemas.microsoft.com/office/powerpoint/2010/main" val="1016930600"/>
              </p:ext>
            </p:extLst>
          </p:nvPr>
        </p:nvGraphicFramePr>
        <p:xfrm>
          <a:off x="928662" y="1428736"/>
          <a:ext cx="7387754" cy="4880584"/>
        </p:xfrm>
        <a:graphic>
          <a:graphicData uri="http://schemas.openxmlformats.org/drawingml/2006/table">
            <a:tbl>
              <a:tblPr>
                <a:tableStyleId>{3C2FFA5D-87B4-456A-9821-1D502468CF0F}</a:tableStyleId>
              </a:tblPr>
              <a:tblGrid>
                <a:gridCol w="645532"/>
                <a:gridCol w="5560575"/>
                <a:gridCol w="1181647"/>
              </a:tblGrid>
              <a:tr h="807650">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I</a:t>
                      </a:r>
                      <a:endParaRPr lang="ru-RU" sz="1600" b="1" dirty="0">
                        <a:solidFill>
                          <a:srgbClr val="000000"/>
                        </a:solidFill>
                        <a:latin typeface="Times New Roman" pitchFamily="18" charset="0"/>
                        <a:ea typeface="SimSun"/>
                        <a:cs typeface="Times New Roman" pitchFamily="18" charset="0"/>
                      </a:endParaRPr>
                    </a:p>
                  </a:txBody>
                  <a:tcPr marL="53459" marR="53459" marT="0" marB="0" anchor="ctr"/>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Паспорт программы </a:t>
                      </a:r>
                      <a:r>
                        <a:rPr lang="ru-RU" sz="1600" b="1" dirty="0" smtClean="0">
                          <a:latin typeface="Times New Roman" pitchFamily="18" charset="0"/>
                          <a:cs typeface="Times New Roman" pitchFamily="18" charset="0"/>
                        </a:rPr>
                        <a:t>«Обеспечение</a:t>
                      </a:r>
                      <a:r>
                        <a:rPr lang="ru-RU" sz="1600" b="1" baseline="0" dirty="0" smtClean="0">
                          <a:latin typeface="Times New Roman" pitchFamily="18" charset="0"/>
                          <a:cs typeface="Times New Roman" pitchFamily="18" charset="0"/>
                        </a:rPr>
                        <a:t> информационной безопасности детей</a:t>
                      </a:r>
                      <a:r>
                        <a:rPr lang="ru-RU" sz="1600" b="1" dirty="0" smtClean="0">
                          <a:latin typeface="Times New Roman" pitchFamily="18" charset="0"/>
                          <a:cs typeface="Times New Roman" pitchFamily="18" charset="0"/>
                        </a:rPr>
                        <a:t>»</a:t>
                      </a:r>
                      <a:endParaRPr lang="ru-RU" sz="1600" b="1" dirty="0">
                        <a:latin typeface="Times New Roman" pitchFamily="18" charset="0"/>
                        <a:cs typeface="Times New Roman" pitchFamily="18" charset="0"/>
                      </a:endParaRPr>
                    </a:p>
                    <a:p>
                      <a:pPr algn="l">
                        <a:lnSpc>
                          <a:spcPct val="115000"/>
                        </a:lnSpc>
                        <a:spcAft>
                          <a:spcPts val="0"/>
                        </a:spcAft>
                        <a:tabLst>
                          <a:tab pos="5867400" algn="l"/>
                        </a:tabLst>
                      </a:pPr>
                      <a:r>
                        <a:rPr lang="ru-RU" sz="1600" dirty="0">
                          <a:latin typeface="Times New Roman" pitchFamily="18" charset="0"/>
                          <a:cs typeface="Times New Roman" pitchFamily="18" charset="0"/>
                        </a:rPr>
                        <a:t> </a:t>
                      </a:r>
                      <a:endParaRPr lang="ru-RU" sz="1600" b="1" dirty="0">
                        <a:solidFill>
                          <a:srgbClr val="000000"/>
                        </a:solidFill>
                        <a:latin typeface="Times New Roman" pitchFamily="18" charset="0"/>
                        <a:ea typeface="SimSun"/>
                        <a:cs typeface="Times New Roman" pitchFamily="18" charset="0"/>
                      </a:endParaRPr>
                    </a:p>
                  </a:txBody>
                  <a:tcPr marL="53459" marR="53459" marT="0" marB="0"/>
                </a:tc>
                <a:tc>
                  <a:txBody>
                    <a:bodyPr/>
                    <a:lstStyle/>
                    <a:p>
                      <a:pPr algn="l">
                        <a:lnSpc>
                          <a:spcPct val="115000"/>
                        </a:lnSpc>
                        <a:spcAft>
                          <a:spcPts val="0"/>
                        </a:spcAft>
                        <a:tabLst>
                          <a:tab pos="5867400" algn="l"/>
                        </a:tabLst>
                      </a:pPr>
                      <a:r>
                        <a:rPr lang="ru-RU" sz="1600" dirty="0" smtClean="0">
                          <a:latin typeface="Times New Roman" pitchFamily="18" charset="0"/>
                          <a:cs typeface="Times New Roman" pitchFamily="18" charset="0"/>
                        </a:rPr>
                        <a:t>Слайд 3</a:t>
                      </a:r>
                      <a:endParaRPr lang="ru-RU" sz="1600" dirty="0">
                        <a:latin typeface="Times New Roman" pitchFamily="18" charset="0"/>
                        <a:ea typeface="Times New Roman"/>
                        <a:cs typeface="Times New Roman" pitchFamily="18" charset="0"/>
                      </a:endParaRPr>
                    </a:p>
                  </a:txBody>
                  <a:tcPr marL="53459" marR="53459" marT="0" marB="0" anchor="ctr"/>
                </a:tc>
              </a:tr>
              <a:tr h="1615299">
                <a:tc>
                  <a:txBody>
                    <a:bodyPr/>
                    <a:lstStyle/>
                    <a:p>
                      <a:pPr algn="l">
                        <a:lnSpc>
                          <a:spcPct val="115000"/>
                        </a:lnSpc>
                        <a:spcAft>
                          <a:spcPts val="0"/>
                        </a:spcAft>
                        <a:tabLst>
                          <a:tab pos="5867400" algn="l"/>
                        </a:tabLst>
                      </a:pPr>
                      <a:r>
                        <a:rPr lang="en-US" sz="1600">
                          <a:latin typeface="Times New Roman" pitchFamily="18" charset="0"/>
                          <a:cs typeface="Times New Roman" pitchFamily="18" charset="0"/>
                        </a:rPr>
                        <a:t>II</a:t>
                      </a:r>
                      <a:endParaRPr lang="ru-RU" sz="1600" b="1">
                        <a:solidFill>
                          <a:srgbClr val="000000"/>
                        </a:solidFill>
                        <a:latin typeface="Times New Roman" pitchFamily="18" charset="0"/>
                        <a:ea typeface="SimSun"/>
                        <a:cs typeface="Times New Roman" pitchFamily="18" charset="0"/>
                      </a:endParaRPr>
                    </a:p>
                  </a:txBody>
                  <a:tcPr marL="53459" marR="53459" marT="0" marB="0" anchor="ctr"/>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Концепция программы  воспитания  </a:t>
                      </a:r>
                    </a:p>
                    <a:p>
                      <a:pPr algn="l">
                        <a:lnSpc>
                          <a:spcPct val="115000"/>
                        </a:lnSpc>
                        <a:spcAft>
                          <a:spcPts val="0"/>
                        </a:spcAft>
                        <a:tabLst>
                          <a:tab pos="5867400" algn="l"/>
                        </a:tabLst>
                      </a:pPr>
                      <a:r>
                        <a:rPr lang="ru-RU" sz="1600" dirty="0">
                          <a:latin typeface="Times New Roman" pitchFamily="18" charset="0"/>
                          <a:cs typeface="Times New Roman" pitchFamily="18" charset="0"/>
                        </a:rPr>
                        <a:t>«</a:t>
                      </a:r>
                      <a:r>
                        <a:rPr lang="ru-RU" sz="1600" dirty="0" err="1">
                          <a:latin typeface="Times New Roman" pitchFamily="18" charset="0"/>
                          <a:cs typeface="Times New Roman" pitchFamily="18" charset="0"/>
                        </a:rPr>
                        <a:t>Медиабезопасность</a:t>
                      </a:r>
                      <a:r>
                        <a:rPr lang="ru-RU" sz="1600" dirty="0">
                          <a:latin typeface="Times New Roman" pitchFamily="18" charset="0"/>
                          <a:cs typeface="Times New Roman" pitchFamily="18" charset="0"/>
                        </a:rPr>
                        <a:t> детей»</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Цель программы</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Задачи программы</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Приоритетные направления</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Принципы воспитательной системы</a:t>
                      </a:r>
                      <a:endParaRPr lang="ru-RU" sz="1600" dirty="0">
                        <a:latin typeface="Times New Roman" pitchFamily="18" charset="0"/>
                        <a:ea typeface="Times New Roman"/>
                        <a:cs typeface="Times New Roman" pitchFamily="18" charset="0"/>
                      </a:endParaRPr>
                    </a:p>
                  </a:txBody>
                  <a:tcPr marL="53459" marR="53459" marT="0" marB="0"/>
                </a:tc>
                <a:tc>
                  <a:txBody>
                    <a:bodyPr/>
                    <a:lstStyle/>
                    <a:p>
                      <a:pPr algn="l">
                        <a:lnSpc>
                          <a:spcPct val="115000"/>
                        </a:lnSpc>
                        <a:spcAft>
                          <a:spcPts val="0"/>
                        </a:spcAft>
                        <a:tabLst>
                          <a:tab pos="5867400" algn="l"/>
                        </a:tabLst>
                      </a:pPr>
                      <a:r>
                        <a:rPr lang="ru-RU" sz="1600" dirty="0" smtClean="0">
                          <a:latin typeface="Times New Roman" pitchFamily="18" charset="0"/>
                          <a:cs typeface="Times New Roman" pitchFamily="18" charset="0"/>
                        </a:rPr>
                        <a:t>Слайд 4-7</a:t>
                      </a:r>
                      <a:endParaRPr lang="ru-RU" sz="1600" dirty="0">
                        <a:latin typeface="Times New Roman" pitchFamily="18" charset="0"/>
                        <a:ea typeface="Times New Roman"/>
                        <a:cs typeface="Times New Roman" pitchFamily="18" charset="0"/>
                      </a:endParaRPr>
                    </a:p>
                  </a:txBody>
                  <a:tcPr marL="53459" marR="53459" marT="0" marB="0" anchor="ctr"/>
                </a:tc>
              </a:tr>
              <a:tr h="1006159">
                <a:tc>
                  <a:txBody>
                    <a:bodyPr/>
                    <a:lstStyle/>
                    <a:p>
                      <a:pPr algn="l">
                        <a:lnSpc>
                          <a:spcPct val="115000"/>
                        </a:lnSpc>
                        <a:spcAft>
                          <a:spcPts val="0"/>
                        </a:spcAft>
                        <a:tabLst>
                          <a:tab pos="5867400" algn="l"/>
                        </a:tabLst>
                      </a:pPr>
                      <a:r>
                        <a:rPr lang="en-US" sz="1600">
                          <a:latin typeface="Times New Roman" pitchFamily="18" charset="0"/>
                          <a:cs typeface="Times New Roman" pitchFamily="18" charset="0"/>
                        </a:rPr>
                        <a:t>III</a:t>
                      </a:r>
                      <a:endParaRPr lang="ru-RU" sz="1600" b="1">
                        <a:solidFill>
                          <a:srgbClr val="000000"/>
                        </a:solidFill>
                        <a:latin typeface="Times New Roman" pitchFamily="18" charset="0"/>
                        <a:ea typeface="SimSun"/>
                        <a:cs typeface="Times New Roman" pitchFamily="18" charset="0"/>
                      </a:endParaRPr>
                    </a:p>
                  </a:txBody>
                  <a:tcPr marL="53459" marR="53459" marT="0" marB="0" anchor="ctr"/>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Основные мероприятия по реализации программы</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Развитие нормативно-правовой базы</a:t>
                      </a:r>
                    </a:p>
                    <a:p>
                      <a:pPr marL="342900" lvl="0" indent="-342900" algn="l">
                        <a:lnSpc>
                          <a:spcPct val="115000"/>
                        </a:lnSpc>
                        <a:spcAft>
                          <a:spcPts val="0"/>
                        </a:spcAft>
                        <a:buFont typeface="Symbol"/>
                        <a:buChar char=""/>
                        <a:tabLst>
                          <a:tab pos="5867400" algn="l"/>
                        </a:tabLst>
                      </a:pPr>
                      <a:r>
                        <a:rPr lang="ru-RU" sz="1600" dirty="0">
                          <a:latin typeface="Times New Roman" pitchFamily="18" charset="0"/>
                          <a:cs typeface="Times New Roman" pitchFamily="18" charset="0"/>
                        </a:rPr>
                        <a:t>Организация деятельности</a:t>
                      </a:r>
                      <a:endParaRPr lang="ru-RU" sz="1600" b="1" dirty="0">
                        <a:solidFill>
                          <a:srgbClr val="000000"/>
                        </a:solidFill>
                        <a:latin typeface="Times New Roman" pitchFamily="18" charset="0"/>
                        <a:ea typeface="SimSun"/>
                        <a:cs typeface="Times New Roman" pitchFamily="18" charset="0"/>
                      </a:endParaRPr>
                    </a:p>
                  </a:txBody>
                  <a:tcPr marL="53459" marR="53459" marT="0" marB="0"/>
                </a:tc>
                <a:tc>
                  <a:txBody>
                    <a:bodyPr/>
                    <a:lstStyle/>
                    <a:p>
                      <a:pPr algn="l">
                        <a:lnSpc>
                          <a:spcPct val="115000"/>
                        </a:lnSpc>
                        <a:spcAft>
                          <a:spcPts val="0"/>
                        </a:spcAft>
                        <a:tabLst>
                          <a:tab pos="5867400" algn="l"/>
                        </a:tabLst>
                      </a:pPr>
                      <a:r>
                        <a:rPr lang="ru-RU" sz="1600" dirty="0" smtClean="0">
                          <a:latin typeface="Times New Roman" pitchFamily="18" charset="0"/>
                          <a:cs typeface="Times New Roman" pitchFamily="18" charset="0"/>
                        </a:rPr>
                        <a:t>Слайд 8- 16</a:t>
                      </a:r>
                      <a:endParaRPr lang="ru-RU" sz="1600" dirty="0">
                        <a:latin typeface="Times New Roman" pitchFamily="18" charset="0"/>
                        <a:ea typeface="Times New Roman"/>
                        <a:cs typeface="Times New Roman" pitchFamily="18" charset="0"/>
                      </a:endParaRPr>
                    </a:p>
                  </a:txBody>
                  <a:tcPr marL="53459" marR="53459" marT="0" marB="0" anchor="ctr"/>
                </a:tc>
              </a:tr>
              <a:tr h="807650">
                <a:tc>
                  <a:txBody>
                    <a:bodyPr/>
                    <a:lstStyle/>
                    <a:p>
                      <a:pPr algn="l">
                        <a:lnSpc>
                          <a:spcPct val="115000"/>
                        </a:lnSpc>
                        <a:spcAft>
                          <a:spcPts val="0"/>
                        </a:spcAft>
                        <a:tabLst>
                          <a:tab pos="5867400" algn="l"/>
                        </a:tabLst>
                      </a:pPr>
                      <a:r>
                        <a:rPr lang="en-US" sz="1600">
                          <a:latin typeface="Times New Roman" pitchFamily="18" charset="0"/>
                          <a:cs typeface="Times New Roman" pitchFamily="18" charset="0"/>
                        </a:rPr>
                        <a:t>IV</a:t>
                      </a:r>
                      <a:endParaRPr lang="ru-RU" sz="1600" b="1">
                        <a:solidFill>
                          <a:srgbClr val="000000"/>
                        </a:solidFill>
                        <a:latin typeface="Times New Roman" pitchFamily="18" charset="0"/>
                        <a:ea typeface="SimSun"/>
                        <a:cs typeface="Times New Roman" pitchFamily="18" charset="0"/>
                      </a:endParaRPr>
                    </a:p>
                  </a:txBody>
                  <a:tcPr marL="53459" marR="53459" marT="0" marB="0" anchor="ctr"/>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Приложения</a:t>
                      </a:r>
                    </a:p>
                    <a:p>
                      <a:pPr marL="342900" lvl="0" indent="-342900" algn="l">
                        <a:lnSpc>
                          <a:spcPct val="115000"/>
                        </a:lnSpc>
                        <a:spcAft>
                          <a:spcPts val="0"/>
                        </a:spcAft>
                        <a:buFont typeface="Symbol"/>
                        <a:buChar char=""/>
                      </a:pPr>
                      <a:r>
                        <a:rPr lang="ru-RU" sz="1600" dirty="0">
                          <a:latin typeface="Times New Roman" pitchFamily="18" charset="0"/>
                          <a:cs typeface="Times New Roman" pitchFamily="18" charset="0"/>
                        </a:rPr>
                        <a:t>Методические рекомендации по проведению уроков </a:t>
                      </a:r>
                    </a:p>
                    <a:p>
                      <a:pPr marL="342900" lvl="0" indent="-342900" algn="l">
                        <a:lnSpc>
                          <a:spcPct val="115000"/>
                        </a:lnSpc>
                        <a:spcAft>
                          <a:spcPts val="1000"/>
                        </a:spcAft>
                        <a:buFont typeface="Symbol"/>
                        <a:buChar char=""/>
                      </a:pPr>
                      <a:r>
                        <a:rPr lang="ru-RU" sz="1600" dirty="0">
                          <a:latin typeface="Times New Roman" pitchFamily="18" charset="0"/>
                          <a:cs typeface="Times New Roman" pitchFamily="18" charset="0"/>
                        </a:rPr>
                        <a:t>Полезные ссылки</a:t>
                      </a:r>
                      <a:endParaRPr lang="ru-RU" sz="1600" dirty="0">
                        <a:latin typeface="Times New Roman" pitchFamily="18" charset="0"/>
                        <a:ea typeface="Times New Roman"/>
                        <a:cs typeface="Times New Roman" pitchFamily="18" charset="0"/>
                      </a:endParaRPr>
                    </a:p>
                  </a:txBody>
                  <a:tcPr marL="53459" marR="53459" marT="0" marB="0"/>
                </a:tc>
                <a:tc>
                  <a:txBody>
                    <a:bodyPr/>
                    <a:lstStyle/>
                    <a:p>
                      <a:pPr algn="l">
                        <a:lnSpc>
                          <a:spcPct val="115000"/>
                        </a:lnSpc>
                        <a:spcAft>
                          <a:spcPts val="0"/>
                        </a:spcAft>
                        <a:tabLst>
                          <a:tab pos="5867400" algn="l"/>
                        </a:tabLst>
                      </a:pPr>
                      <a:r>
                        <a:rPr lang="ru-RU" sz="1600">
                          <a:latin typeface="Times New Roman" pitchFamily="18" charset="0"/>
                          <a:cs typeface="Times New Roman" pitchFamily="18" charset="0"/>
                        </a:rPr>
                        <a:t>Стр.14-21</a:t>
                      </a:r>
                      <a:endParaRPr lang="ru-RU" sz="1600">
                        <a:latin typeface="Times New Roman" pitchFamily="18" charset="0"/>
                        <a:ea typeface="Times New Roman"/>
                        <a:cs typeface="Times New Roman" pitchFamily="18" charset="0"/>
                      </a:endParaRPr>
                    </a:p>
                  </a:txBody>
                  <a:tcPr marL="53459" marR="53459" marT="0" marB="0" anchor="ctr"/>
                </a:tc>
              </a:tr>
              <a:tr h="576870">
                <a:tc>
                  <a:txBody>
                    <a:bodyPr/>
                    <a:lstStyle/>
                    <a:p>
                      <a:pPr algn="l">
                        <a:lnSpc>
                          <a:spcPct val="115000"/>
                        </a:lnSpc>
                        <a:spcAft>
                          <a:spcPts val="0"/>
                        </a:spcAft>
                        <a:tabLst>
                          <a:tab pos="5867400" algn="l"/>
                        </a:tabLst>
                      </a:pPr>
                      <a:r>
                        <a:rPr lang="ru-RU" sz="1600">
                          <a:latin typeface="Times New Roman" pitchFamily="18" charset="0"/>
                          <a:cs typeface="Times New Roman" pitchFamily="18" charset="0"/>
                        </a:rPr>
                        <a:t>V</a:t>
                      </a:r>
                      <a:endParaRPr lang="ru-RU" sz="1600" b="1">
                        <a:solidFill>
                          <a:srgbClr val="000000"/>
                        </a:solidFill>
                        <a:latin typeface="Times New Roman" pitchFamily="18" charset="0"/>
                        <a:ea typeface="SimSun"/>
                        <a:cs typeface="Times New Roman" pitchFamily="18" charset="0"/>
                      </a:endParaRPr>
                    </a:p>
                  </a:txBody>
                  <a:tcPr marL="53459" marR="53459" marT="0" marB="0" anchor="ctr"/>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Список   литературы</a:t>
                      </a:r>
                      <a:endParaRPr lang="ru-RU" sz="1600" b="1" dirty="0">
                        <a:solidFill>
                          <a:srgbClr val="000000"/>
                        </a:solidFill>
                        <a:latin typeface="Times New Roman" pitchFamily="18" charset="0"/>
                        <a:ea typeface="SimSun"/>
                        <a:cs typeface="Times New Roman" pitchFamily="18" charset="0"/>
                      </a:endParaRPr>
                    </a:p>
                  </a:txBody>
                  <a:tcPr marL="53459" marR="53459" marT="0" marB="0"/>
                </a:tc>
                <a:tc>
                  <a:txBody>
                    <a:bodyPr/>
                    <a:lstStyle/>
                    <a:p>
                      <a:pPr algn="l">
                        <a:lnSpc>
                          <a:spcPct val="115000"/>
                        </a:lnSpc>
                        <a:spcAft>
                          <a:spcPts val="0"/>
                        </a:spcAft>
                        <a:tabLst>
                          <a:tab pos="5867400" algn="l"/>
                        </a:tabLst>
                      </a:pPr>
                      <a:r>
                        <a:rPr lang="ru-RU" sz="1600" dirty="0">
                          <a:latin typeface="Times New Roman" pitchFamily="18" charset="0"/>
                          <a:cs typeface="Times New Roman" pitchFamily="18" charset="0"/>
                        </a:rPr>
                        <a:t>Стр.22</a:t>
                      </a:r>
                      <a:endParaRPr lang="ru-RU" sz="1600" dirty="0">
                        <a:latin typeface="Times New Roman" pitchFamily="18" charset="0"/>
                        <a:ea typeface="Times New Roman"/>
                        <a:cs typeface="Times New Roman" pitchFamily="18" charset="0"/>
                      </a:endParaRPr>
                    </a:p>
                  </a:txBody>
                  <a:tcPr marL="53459" marR="53459" marT="0" marB="0" anchor="ctr"/>
                </a:tc>
              </a:tr>
            </a:tbl>
          </a:graphicData>
        </a:graphic>
      </p:graphicFrame>
      <p:sp>
        <p:nvSpPr>
          <p:cNvPr id="4" name="Прямоугольник 3"/>
          <p:cNvSpPr/>
          <p:nvPr/>
        </p:nvSpPr>
        <p:spPr>
          <a:xfrm>
            <a:off x="2193552" y="142852"/>
            <a:ext cx="4496038"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cap="none" spc="50" dirty="0" smtClean="0">
                <a:ln w="11430"/>
                <a:solidFill>
                  <a:schemeClr val="tx2">
                    <a:lumMod val="75000"/>
                  </a:schemeClr>
                </a:solidFill>
                <a:effectLst>
                  <a:outerShdw blurRad="76200" dist="50800" dir="5400000" algn="tl" rotWithShape="0">
                    <a:srgbClr val="000000">
                      <a:alpha val="65000"/>
                    </a:srgbClr>
                  </a:outerShdw>
                </a:effectLst>
              </a:rPr>
              <a:t>Разделы программы</a:t>
            </a:r>
            <a:endParaRPr lang="ru-RU" sz="3600" b="1" cap="none"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21" name="Rectangle 1"/>
          <p:cNvSpPr>
            <a:spLocks noChangeArrowheads="1"/>
          </p:cNvSpPr>
          <p:nvPr/>
        </p:nvSpPr>
        <p:spPr bwMode="auto">
          <a:xfrm>
            <a:off x="714348" y="1857364"/>
            <a:ext cx="778674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«Здоровье и безопасность детей в мире компьютерных технологий и интернет» УМК, Москва «Солон-пресс», 2010г</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Методические рекомендации  по проведению Дня </a:t>
            </a:r>
            <a:r>
              <a:rPr kumimoji="0" lang="ru-RU"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медиабезопасности</a:t>
            </a: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общеобразовательных учреждениях 1 сентября 2011 года (положение)</a:t>
            </a:r>
          </a:p>
          <a:p>
            <a:pPr marL="0" marR="0" lvl="0" indent="0" algn="l" defTabSz="914400" rtl="0" eaLnBrk="1" fontAlgn="base" latinLnBrk="0" hangingPunct="1">
              <a:lnSpc>
                <a:spcPct val="100000"/>
              </a:lnSpc>
              <a:spcBef>
                <a:spcPct val="0"/>
              </a:spcBef>
              <a:spcAft>
                <a:spcPct val="0"/>
              </a:spcAft>
              <a:buClrTx/>
              <a:buSzTx/>
              <a:tabLst/>
            </a:pPr>
            <a:endParaRPr kumimoji="0" lang="ru-RU"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федеральный закон № 436-ФЗ «О защите детей от информации, причиняющей вред их здоровью и развитию»</a:t>
            </a:r>
          </a:p>
          <a:p>
            <a:pPr marL="0" marR="0" lvl="0" indent="0" algn="l" defTabSz="914400" rtl="0" eaLnBrk="0" fontAlgn="base" latinLnBrk="0" hangingPunct="0">
              <a:lnSpc>
                <a:spcPct val="100000"/>
              </a:lnSpc>
              <a:spcBef>
                <a:spcPct val="0"/>
              </a:spcBef>
              <a:spcAft>
                <a:spcPct val="0"/>
              </a:spcAft>
              <a:buClrTx/>
              <a:buSzTx/>
              <a:tabLst/>
            </a:pPr>
            <a:endParaRPr kumimoji="0" lang="ru-RU"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Федеральный закон «Об основных гарантиях прав ребенка в Российской Федерации»</a:t>
            </a:r>
          </a:p>
          <a:p>
            <a:pPr marL="0" marR="0" lvl="0" indent="0" algn="l" defTabSz="914400" rtl="0" eaLnBrk="0" fontAlgn="base" latinLnBrk="0" hangingPunct="0">
              <a:lnSpc>
                <a:spcPct val="100000"/>
              </a:lnSpc>
              <a:spcBef>
                <a:spcPct val="0"/>
              </a:spcBef>
              <a:spcAft>
                <a:spcPct val="0"/>
              </a:spcAft>
              <a:buClrTx/>
              <a:buSzTx/>
              <a:tabLst/>
            </a:pPr>
            <a:endPar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Информация данная на сайтах, которые указаны в приложении</a:t>
            </a:r>
            <a:r>
              <a:rPr kumimoji="0" lang="ru-RU"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Rectangle 2"/>
          <p:cNvSpPr>
            <a:spLocks noChangeArrowheads="1"/>
          </p:cNvSpPr>
          <p:nvPr/>
        </p:nvSpPr>
        <p:spPr bwMode="auto">
          <a:xfrm>
            <a:off x="2071670" y="285728"/>
            <a:ext cx="60007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800" b="1" i="0" u="sng" strike="noStrike" spc="50" normalizeH="0" baseline="0" dirty="0" smtClean="0">
                <a:ln w="11430"/>
                <a:solidFill>
                  <a:srgbClr val="006600"/>
                </a:solidFill>
                <a:effectLst>
                  <a:outerShdw blurRad="76200" dist="50800" dir="5400000" algn="tl" rotWithShape="0">
                    <a:srgbClr val="000000">
                      <a:alpha val="65000"/>
                    </a:srgbClr>
                  </a:outerShdw>
                </a:effectLst>
                <a:latin typeface="Times New Roman" pitchFamily="18" charset="0"/>
                <a:ea typeface="Times New Roman" pitchFamily="18" charset="0"/>
                <a:cs typeface="Times New Roman" pitchFamily="18" charset="0"/>
              </a:rPr>
              <a:t>V</a:t>
            </a:r>
            <a:r>
              <a:rPr kumimoji="0" lang="ru-RU" sz="2800" b="1" i="0" u="sng" strike="noStrike" spc="50" normalizeH="0" baseline="0" dirty="0" smtClean="0">
                <a:ln w="11430"/>
                <a:solidFill>
                  <a:srgbClr val="006600"/>
                </a:solidFill>
                <a:effectLst>
                  <a:outerShdw blurRad="76200" dist="50800" dir="5400000" algn="tl" rotWithShape="0">
                    <a:srgbClr val="000000">
                      <a:alpha val="65000"/>
                    </a:srgbClr>
                  </a:outerShdw>
                </a:effectLst>
                <a:latin typeface="Times New Roman" pitchFamily="18" charset="0"/>
                <a:ea typeface="Times New Roman" pitchFamily="18" charset="0"/>
                <a:cs typeface="Times New Roman" pitchFamily="18" charset="0"/>
              </a:rPr>
              <a:t>.Используемая  литература</a:t>
            </a:r>
            <a:endParaRPr kumimoji="0" lang="ru-RU" sz="4000" b="1" i="0" u="none" strike="noStrike" spc="50" normalizeH="0" baseline="0" dirty="0" smtClean="0">
              <a:ln w="11430"/>
              <a:solidFill>
                <a:srgbClr val="006600"/>
              </a:solidFill>
              <a:effectLst>
                <a:outerShdw blurRad="76200" dist="50800" dir="5400000" algn="tl" rotWithShape="0">
                  <a:srgbClr val="000000">
                    <a:alpha val="65000"/>
                  </a:srgbClr>
                </a:outerShdw>
              </a:effectLst>
              <a:latin typeface="Arial" pitchFamily="34" charset="0"/>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extLst>
              <p:ext uri="{D42A27DB-BD31-4B8C-83A1-F6EECF244321}">
                <p14:modId xmlns:p14="http://schemas.microsoft.com/office/powerpoint/2010/main" val="3556250698"/>
              </p:ext>
            </p:extLst>
          </p:nvPr>
        </p:nvGraphicFramePr>
        <p:xfrm>
          <a:off x="214282" y="857232"/>
          <a:ext cx="8715436" cy="6092571"/>
        </p:xfrm>
        <a:graphic>
          <a:graphicData uri="http://schemas.openxmlformats.org/drawingml/2006/table">
            <a:tbl>
              <a:tblPr>
                <a:tableStyleId>{BC89EF96-8CEA-46FF-86C4-4CE0E7609802}</a:tableStyleId>
              </a:tblPr>
              <a:tblGrid>
                <a:gridCol w="1357322"/>
                <a:gridCol w="7358114"/>
              </a:tblGrid>
              <a:tr h="197089">
                <a:tc>
                  <a:txBody>
                    <a:bodyPr/>
                    <a:lstStyle/>
                    <a:p>
                      <a:pPr algn="ctr">
                        <a:lnSpc>
                          <a:spcPct val="115000"/>
                        </a:lnSpc>
                        <a:spcAft>
                          <a:spcPts val="0"/>
                        </a:spcAft>
                      </a:pPr>
                      <a:r>
                        <a:rPr lang="ru-RU" sz="1050" b="1" dirty="0">
                          <a:latin typeface="Times New Roman" pitchFamily="18" charset="0"/>
                          <a:cs typeface="Times New Roman" pitchFamily="18" charset="0"/>
                        </a:rPr>
                        <a:t>Наименование:</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gn="ctr">
                        <a:lnSpc>
                          <a:spcPct val="115000"/>
                        </a:lnSpc>
                        <a:spcAft>
                          <a:spcPts val="0"/>
                        </a:spcAft>
                        <a:tabLst>
                          <a:tab pos="5867400" algn="l"/>
                        </a:tabLst>
                      </a:pPr>
                      <a:r>
                        <a:rPr lang="ru-RU" sz="1800" b="1" dirty="0" smtClean="0">
                          <a:solidFill>
                            <a:schemeClr val="tx1"/>
                          </a:solidFill>
                          <a:latin typeface="Times New Roman" pitchFamily="18" charset="0"/>
                          <a:cs typeface="Times New Roman" pitchFamily="18" charset="0"/>
                        </a:rPr>
                        <a:t>Программа  </a:t>
                      </a:r>
                      <a:r>
                        <a:rPr lang="ru-RU" sz="1800" b="1" dirty="0">
                          <a:solidFill>
                            <a:schemeClr val="tx1"/>
                          </a:solidFill>
                          <a:latin typeface="Times New Roman" pitchFamily="18" charset="0"/>
                          <a:cs typeface="Times New Roman" pitchFamily="18" charset="0"/>
                        </a:rPr>
                        <a:t>воспитания </a:t>
                      </a:r>
                      <a:r>
                        <a:rPr lang="ru-RU" sz="1800" b="1" dirty="0" smtClean="0">
                          <a:solidFill>
                            <a:schemeClr val="bg1"/>
                          </a:solidFill>
                          <a:latin typeface="Times New Roman" pitchFamily="18" charset="0"/>
                          <a:cs typeface="Times New Roman" pitchFamily="18" charset="0"/>
                        </a:rPr>
                        <a:t>«Обеспечение информационной безопасности детей!»</a:t>
                      </a:r>
                      <a:endParaRPr lang="ru-RU" sz="1800" b="1" dirty="0">
                        <a:solidFill>
                          <a:schemeClr val="bg1"/>
                        </a:solidFill>
                        <a:latin typeface="Times New Roman" pitchFamily="18" charset="0"/>
                        <a:ea typeface="SimSun"/>
                        <a:cs typeface="Times New Roman" pitchFamily="18" charset="0"/>
                      </a:endParaRPr>
                    </a:p>
                  </a:txBody>
                  <a:tcPr marL="32134" marR="32134" marT="0" marB="0" anchor="ctr"/>
                </a:tc>
              </a:tr>
              <a:tr h="197089">
                <a:tc>
                  <a:txBody>
                    <a:bodyPr/>
                    <a:lstStyle/>
                    <a:p>
                      <a:pPr algn="ctr">
                        <a:lnSpc>
                          <a:spcPct val="115000"/>
                        </a:lnSpc>
                        <a:spcAft>
                          <a:spcPts val="0"/>
                        </a:spcAft>
                      </a:pPr>
                      <a:r>
                        <a:rPr lang="ru-RU" sz="1050" b="1" dirty="0">
                          <a:latin typeface="Times New Roman" pitchFamily="18" charset="0"/>
                          <a:cs typeface="Times New Roman" pitchFamily="18" charset="0"/>
                        </a:rPr>
                        <a:t>Сроки реализации:</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nSpc>
                          <a:spcPct val="115000"/>
                        </a:lnSpc>
                        <a:spcAft>
                          <a:spcPts val="0"/>
                        </a:spcAft>
                      </a:pPr>
                      <a:endParaRPr lang="ru-RU" sz="1200" dirty="0">
                        <a:latin typeface="Times New Roman" pitchFamily="18" charset="0"/>
                        <a:cs typeface="Times New Roman" pitchFamily="18" charset="0"/>
                      </a:endParaRPr>
                    </a:p>
                    <a:p>
                      <a:pPr>
                        <a:lnSpc>
                          <a:spcPct val="115000"/>
                        </a:lnSpc>
                        <a:spcAft>
                          <a:spcPts val="0"/>
                        </a:spcAft>
                      </a:pPr>
                      <a:r>
                        <a:rPr lang="ru-RU" sz="1200" dirty="0" smtClean="0">
                          <a:latin typeface="Times New Roman" pitchFamily="18" charset="0"/>
                          <a:cs typeface="Times New Roman" pitchFamily="18" charset="0"/>
                        </a:rPr>
                        <a:t>2013-2020гг</a:t>
                      </a:r>
                      <a:endParaRPr lang="ru-RU" sz="1200" dirty="0">
                        <a:latin typeface="Times New Roman" pitchFamily="18" charset="0"/>
                        <a:ea typeface="Times New Roman"/>
                        <a:cs typeface="Times New Roman" pitchFamily="18" charset="0"/>
                      </a:endParaRPr>
                    </a:p>
                  </a:txBody>
                  <a:tcPr marL="32134" marR="32134" marT="0" marB="0" anchor="ctr"/>
                </a:tc>
              </a:tr>
              <a:tr h="281173">
                <a:tc>
                  <a:txBody>
                    <a:bodyPr/>
                    <a:lstStyle/>
                    <a:p>
                      <a:pPr algn="ctr">
                        <a:lnSpc>
                          <a:spcPct val="115000"/>
                        </a:lnSpc>
                        <a:spcAft>
                          <a:spcPts val="0"/>
                        </a:spcAft>
                      </a:pPr>
                      <a:r>
                        <a:rPr lang="ru-RU" sz="1050" b="1" dirty="0">
                          <a:latin typeface="Times New Roman" pitchFamily="18" charset="0"/>
                          <a:cs typeface="Times New Roman" pitchFamily="18" charset="0"/>
                        </a:rPr>
                        <a:t>Основные</a:t>
                      </a:r>
                    </a:p>
                    <a:p>
                      <a:pPr algn="ctr">
                        <a:lnSpc>
                          <a:spcPct val="115000"/>
                        </a:lnSpc>
                        <a:spcAft>
                          <a:spcPts val="0"/>
                        </a:spcAft>
                      </a:pPr>
                      <a:r>
                        <a:rPr lang="ru-RU" sz="1050" b="1" dirty="0">
                          <a:latin typeface="Times New Roman" pitchFamily="18" charset="0"/>
                          <a:cs typeface="Times New Roman" pitchFamily="18" charset="0"/>
                        </a:rPr>
                        <a:t>составители:</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gn="l">
                        <a:lnSpc>
                          <a:spcPct val="115000"/>
                        </a:lnSpc>
                        <a:spcAft>
                          <a:spcPts val="0"/>
                        </a:spcAft>
                      </a:pPr>
                      <a:endParaRPr lang="ru-RU" sz="1200" dirty="0">
                        <a:latin typeface="Times New Roman" pitchFamily="18" charset="0"/>
                        <a:cs typeface="Times New Roman" pitchFamily="18" charset="0"/>
                      </a:endParaRPr>
                    </a:p>
                    <a:p>
                      <a:pPr algn="l">
                        <a:lnSpc>
                          <a:spcPct val="115000"/>
                        </a:lnSpc>
                        <a:spcAft>
                          <a:spcPts val="0"/>
                        </a:spcAft>
                      </a:pPr>
                      <a:r>
                        <a:rPr lang="ru-RU" sz="1200" dirty="0" smtClean="0">
                          <a:latin typeface="Times New Roman" pitchFamily="18" charset="0"/>
                          <a:cs typeface="Times New Roman" pitchFamily="18" charset="0"/>
                        </a:rPr>
                        <a:t>Белышева Мария Владимировна  - учитель информатики </a:t>
                      </a:r>
                      <a:endParaRPr lang="ru-RU" sz="1200" b="1" dirty="0">
                        <a:solidFill>
                          <a:srgbClr val="000000"/>
                        </a:solidFill>
                        <a:latin typeface="Times New Roman" pitchFamily="18" charset="0"/>
                        <a:ea typeface="SimSun"/>
                        <a:cs typeface="Times New Roman" pitchFamily="18" charset="0"/>
                      </a:endParaRPr>
                    </a:p>
                  </a:txBody>
                  <a:tcPr marL="32134" marR="32134" marT="0" marB="0" anchor="ctr"/>
                </a:tc>
              </a:tr>
              <a:tr h="432321">
                <a:tc>
                  <a:txBody>
                    <a:bodyPr/>
                    <a:lstStyle/>
                    <a:p>
                      <a:pPr algn="ctr">
                        <a:lnSpc>
                          <a:spcPct val="115000"/>
                        </a:lnSpc>
                        <a:spcAft>
                          <a:spcPts val="0"/>
                        </a:spcAft>
                      </a:pPr>
                      <a:r>
                        <a:rPr lang="ru-RU" sz="1050" b="1" dirty="0">
                          <a:latin typeface="Times New Roman" pitchFamily="18" charset="0"/>
                          <a:cs typeface="Times New Roman" pitchFamily="18" charset="0"/>
                        </a:rPr>
                        <a:t>Цель:</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marL="342900" lvl="0" indent="-342900">
                        <a:lnSpc>
                          <a:spcPct val="115000"/>
                        </a:lnSpc>
                        <a:spcAft>
                          <a:spcPts val="1000"/>
                        </a:spcAft>
                        <a:buFont typeface="Wingdings"/>
                        <a:buChar char=""/>
                      </a:pPr>
                      <a:r>
                        <a:rPr lang="ru-RU" sz="1200" dirty="0">
                          <a:latin typeface="Times New Roman" pitchFamily="18" charset="0"/>
                          <a:cs typeface="Times New Roman" pitchFamily="18" charset="0"/>
                        </a:rPr>
                        <a:t>обеспечение информационной безопасности несовершеннолетних обучающихся и воспитанников путем привития им навыков ответственного и безопасного поведения в современной информационно-телекоммуникационной среде</a:t>
                      </a:r>
                      <a:endParaRPr lang="ru-RU" sz="1200" dirty="0">
                        <a:latin typeface="Times New Roman" pitchFamily="18" charset="0"/>
                        <a:ea typeface="Times New Roman"/>
                        <a:cs typeface="Times New Roman" pitchFamily="18" charset="0"/>
                      </a:endParaRPr>
                    </a:p>
                  </a:txBody>
                  <a:tcPr marL="32134" marR="32134" marT="0" marB="0" anchor="ctr"/>
                </a:tc>
              </a:tr>
              <a:tr h="295633">
                <a:tc>
                  <a:txBody>
                    <a:bodyPr/>
                    <a:lstStyle/>
                    <a:p>
                      <a:pPr algn="ctr">
                        <a:lnSpc>
                          <a:spcPct val="115000"/>
                        </a:lnSpc>
                        <a:spcAft>
                          <a:spcPts val="0"/>
                        </a:spcAft>
                      </a:pPr>
                      <a:r>
                        <a:rPr lang="ru-RU" sz="1050" b="1" dirty="0">
                          <a:latin typeface="Times New Roman" pitchFamily="18" charset="0"/>
                          <a:cs typeface="Times New Roman" pitchFamily="18" charset="0"/>
                        </a:rPr>
                        <a:t>Исполнители</a:t>
                      </a:r>
                    </a:p>
                    <a:p>
                      <a:pPr algn="ctr">
                        <a:lnSpc>
                          <a:spcPct val="115000"/>
                        </a:lnSpc>
                        <a:spcAft>
                          <a:spcPts val="0"/>
                        </a:spcAft>
                      </a:pPr>
                      <a:r>
                        <a:rPr lang="ru-RU" sz="1050" b="1" dirty="0">
                          <a:latin typeface="Times New Roman" pitchFamily="18" charset="0"/>
                          <a:cs typeface="Times New Roman" pitchFamily="18" charset="0"/>
                        </a:rPr>
                        <a:t>основных</a:t>
                      </a:r>
                    </a:p>
                    <a:p>
                      <a:pPr algn="ctr">
                        <a:lnSpc>
                          <a:spcPct val="115000"/>
                        </a:lnSpc>
                        <a:spcAft>
                          <a:spcPts val="0"/>
                        </a:spcAft>
                      </a:pPr>
                      <a:r>
                        <a:rPr lang="ru-RU" sz="1050" b="1" dirty="0">
                          <a:latin typeface="Times New Roman" pitchFamily="18" charset="0"/>
                          <a:cs typeface="Times New Roman" pitchFamily="18" charset="0"/>
                        </a:rPr>
                        <a:t>мероприятий:</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gn="l">
                        <a:lnSpc>
                          <a:spcPct val="115000"/>
                        </a:lnSpc>
                        <a:spcAft>
                          <a:spcPts val="0"/>
                        </a:spcAft>
                      </a:pPr>
                      <a:r>
                        <a:rPr lang="ru-RU" sz="1200" dirty="0">
                          <a:latin typeface="Times New Roman" pitchFamily="18" charset="0"/>
                          <a:cs typeface="Times New Roman" pitchFamily="18" charset="0"/>
                        </a:rPr>
                        <a:t>Ученический коллектив </a:t>
                      </a:r>
                      <a:r>
                        <a:rPr lang="ru-RU" sz="1200" dirty="0" smtClean="0">
                          <a:latin typeface="Times New Roman" pitchFamily="18" charset="0"/>
                          <a:cs typeface="Times New Roman" pitchFamily="18" charset="0"/>
                        </a:rPr>
                        <a:t>школы</a:t>
                      </a:r>
                      <a:endParaRPr lang="ru-RU" sz="1200" dirty="0">
                        <a:latin typeface="Times New Roman" pitchFamily="18" charset="0"/>
                        <a:cs typeface="Times New Roman" pitchFamily="18" charset="0"/>
                      </a:endParaRPr>
                    </a:p>
                    <a:p>
                      <a:pPr algn="l">
                        <a:lnSpc>
                          <a:spcPct val="115000"/>
                        </a:lnSpc>
                        <a:spcAft>
                          <a:spcPts val="0"/>
                        </a:spcAft>
                      </a:pPr>
                      <a:r>
                        <a:rPr lang="ru-RU" sz="1200" dirty="0" smtClean="0">
                          <a:latin typeface="Times New Roman" pitchFamily="18" charset="0"/>
                          <a:cs typeface="Times New Roman" pitchFamily="18" charset="0"/>
                        </a:rPr>
                        <a:t>МБОУ «основная </a:t>
                      </a:r>
                      <a:r>
                        <a:rPr lang="ru-RU" sz="1200" dirty="0">
                          <a:latin typeface="Times New Roman" pitchFamily="18" charset="0"/>
                          <a:cs typeface="Times New Roman" pitchFamily="18" charset="0"/>
                        </a:rPr>
                        <a:t>общеобразовательная школа </a:t>
                      </a:r>
                      <a:r>
                        <a:rPr lang="ru-RU" sz="1200" dirty="0" smtClean="0">
                          <a:latin typeface="Times New Roman" pitchFamily="18" charset="0"/>
                          <a:cs typeface="Times New Roman" pitchFamily="18" charset="0"/>
                        </a:rPr>
                        <a:t>№11», </a:t>
                      </a:r>
                      <a:r>
                        <a:rPr lang="ru-RU" sz="1200" dirty="0">
                          <a:latin typeface="Times New Roman" pitchFamily="18" charset="0"/>
                          <a:cs typeface="Times New Roman" pitchFamily="18" charset="0"/>
                        </a:rPr>
                        <a:t>родители, учителя- </a:t>
                      </a:r>
                      <a:r>
                        <a:rPr lang="ru-RU" sz="1200" dirty="0" smtClean="0">
                          <a:latin typeface="Times New Roman" pitchFamily="18" charset="0"/>
                          <a:cs typeface="Times New Roman" pitchFamily="18" charset="0"/>
                        </a:rPr>
                        <a:t>предметники.</a:t>
                      </a:r>
                      <a:endParaRPr lang="ru-RU" sz="1200" dirty="0">
                        <a:latin typeface="Times New Roman" pitchFamily="18" charset="0"/>
                        <a:ea typeface="SimSun"/>
                        <a:cs typeface="Times New Roman" pitchFamily="18" charset="0"/>
                      </a:endParaRPr>
                    </a:p>
                  </a:txBody>
                  <a:tcPr marL="32134" marR="32134" marT="0" marB="0" anchor="ctr"/>
                </a:tc>
              </a:tr>
              <a:tr h="2365063">
                <a:tc>
                  <a:txBody>
                    <a:bodyPr/>
                    <a:lstStyle/>
                    <a:p>
                      <a:pPr algn="ctr">
                        <a:lnSpc>
                          <a:spcPct val="115000"/>
                        </a:lnSpc>
                        <a:spcAft>
                          <a:spcPts val="0"/>
                        </a:spcAft>
                      </a:pPr>
                      <a:r>
                        <a:rPr lang="ru-RU" sz="1050" b="1" dirty="0">
                          <a:latin typeface="Times New Roman" pitchFamily="18" charset="0"/>
                          <a:cs typeface="Times New Roman" pitchFamily="18" charset="0"/>
                        </a:rPr>
                        <a:t>Ожидаемые</a:t>
                      </a:r>
                    </a:p>
                    <a:p>
                      <a:pPr algn="ctr">
                        <a:lnSpc>
                          <a:spcPct val="115000"/>
                        </a:lnSpc>
                        <a:spcAft>
                          <a:spcPts val="0"/>
                        </a:spcAft>
                      </a:pPr>
                      <a:r>
                        <a:rPr lang="ru-RU" sz="1050" b="1" dirty="0">
                          <a:latin typeface="Times New Roman" pitchFamily="18" charset="0"/>
                          <a:cs typeface="Times New Roman" pitchFamily="18" charset="0"/>
                        </a:rPr>
                        <a:t>результаты:</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nSpc>
                          <a:spcPct val="115000"/>
                        </a:lnSpc>
                        <a:spcAft>
                          <a:spcPts val="0"/>
                        </a:spcAft>
                      </a:pPr>
                      <a:r>
                        <a:rPr lang="ru-RU" sz="1200" dirty="0">
                          <a:latin typeface="Times New Roman" pitchFamily="18" charset="0"/>
                          <a:cs typeface="Times New Roman" pitchFamily="18" charset="0"/>
                        </a:rPr>
                        <a:t>В ходе уроков </a:t>
                      </a:r>
                      <a:r>
                        <a:rPr lang="ru-RU" sz="1200" dirty="0" err="1">
                          <a:latin typeface="Times New Roman" pitchFamily="18" charset="0"/>
                          <a:cs typeface="Times New Roman" pitchFamily="18" charset="0"/>
                        </a:rPr>
                        <a:t>медиабезопасности</a:t>
                      </a:r>
                      <a:r>
                        <a:rPr lang="ru-RU" sz="1200" dirty="0">
                          <a:latin typeface="Times New Roman" pitchFamily="18" charset="0"/>
                          <a:cs typeface="Times New Roman" pitchFamily="18" charset="0"/>
                        </a:rPr>
                        <a:t> дети должны научиться сделать более безопасным и полезным свое общение в Интернете и иных информационно-телекоммуникационных сетях, а именно:</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критически относиться к сообщениям и иной информации, распространяемой в сетях Интернет, мобильной (сотовой) связи, посредством иных электронных средств массовой коммуникации;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отличать достоверные сведения от недостоверных, вредную для них информацию от безопасной;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избегать навязывания им информации, способной причинить вред их здоровью, нравственному и психическому развитию, чести, достоинству и  репутации;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распознавать признаки злоупотребления их неопытностью и доверчивостью, попытки вовлечения их в противоправную и иную антиобщественную деятельность;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распознавать </a:t>
                      </a:r>
                      <a:r>
                        <a:rPr lang="ru-RU" sz="1200" dirty="0" err="1">
                          <a:latin typeface="Times New Roman" pitchFamily="18" charset="0"/>
                          <a:cs typeface="Times New Roman" pitchFamily="18" charset="0"/>
                        </a:rPr>
                        <a:t>манипулятивные</a:t>
                      </a:r>
                      <a:r>
                        <a:rPr lang="ru-RU" sz="1200" dirty="0">
                          <a:latin typeface="Times New Roman" pitchFamily="18" charset="0"/>
                          <a:cs typeface="Times New Roman" pitchFamily="18" charset="0"/>
                        </a:rPr>
                        <a:t> техники, используемые при подаче рекламной и иной информации;</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критически относиться к информационной продукции, распространяемой в информационно-телекоммуникационных сетях;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анализировать степень достоверности информации и подлинность ее источников; </a:t>
                      </a:r>
                    </a:p>
                    <a:p>
                      <a:pPr marL="342900" lvl="0" indent="-342900">
                        <a:lnSpc>
                          <a:spcPct val="115000"/>
                        </a:lnSpc>
                        <a:spcAft>
                          <a:spcPts val="0"/>
                        </a:spcAft>
                        <a:buFont typeface="Symbol"/>
                        <a:buChar char=""/>
                        <a:tabLst>
                          <a:tab pos="597535" algn="l"/>
                        </a:tabLst>
                      </a:pPr>
                      <a:r>
                        <a:rPr lang="ru-RU" sz="1200" dirty="0">
                          <a:latin typeface="Times New Roman" pitchFamily="18" charset="0"/>
                          <a:cs typeface="Times New Roman" pitchFamily="18" charset="0"/>
                        </a:rPr>
                        <a:t>применять эффективные меры самозащиты от нежелательных для них информации и контактов в сетях. </a:t>
                      </a:r>
                      <a:endParaRPr lang="ru-RU" sz="1200" dirty="0">
                        <a:latin typeface="Times New Roman" pitchFamily="18" charset="0"/>
                        <a:ea typeface="Times New Roman"/>
                        <a:cs typeface="Times New Roman" pitchFamily="18" charset="0"/>
                      </a:endParaRPr>
                    </a:p>
                  </a:txBody>
                  <a:tcPr marL="32134" marR="32134" marT="0" marB="0" anchor="ctr"/>
                </a:tc>
              </a:tr>
              <a:tr h="295633">
                <a:tc>
                  <a:txBody>
                    <a:bodyPr/>
                    <a:lstStyle/>
                    <a:p>
                      <a:pPr algn="ctr">
                        <a:lnSpc>
                          <a:spcPct val="115000"/>
                        </a:lnSpc>
                        <a:spcAft>
                          <a:spcPts val="0"/>
                        </a:spcAft>
                      </a:pPr>
                      <a:r>
                        <a:rPr lang="ru-RU" sz="1050" b="1" dirty="0">
                          <a:latin typeface="Times New Roman" pitchFamily="18" charset="0"/>
                          <a:cs typeface="Times New Roman" pitchFamily="18" charset="0"/>
                        </a:rPr>
                        <a:t>Система</a:t>
                      </a:r>
                    </a:p>
                    <a:p>
                      <a:pPr algn="ctr">
                        <a:lnSpc>
                          <a:spcPct val="115000"/>
                        </a:lnSpc>
                        <a:spcAft>
                          <a:spcPts val="0"/>
                        </a:spcAft>
                      </a:pPr>
                      <a:r>
                        <a:rPr lang="ru-RU" sz="1050" b="1" dirty="0">
                          <a:latin typeface="Times New Roman" pitchFamily="18" charset="0"/>
                          <a:cs typeface="Times New Roman" pitchFamily="18" charset="0"/>
                        </a:rPr>
                        <a:t>организации</a:t>
                      </a:r>
                    </a:p>
                    <a:p>
                      <a:pPr algn="ctr">
                        <a:lnSpc>
                          <a:spcPct val="115000"/>
                        </a:lnSpc>
                        <a:spcAft>
                          <a:spcPts val="0"/>
                        </a:spcAft>
                      </a:pPr>
                      <a:r>
                        <a:rPr lang="ru-RU" sz="1050" b="1" dirty="0">
                          <a:latin typeface="Times New Roman" pitchFamily="18" charset="0"/>
                          <a:cs typeface="Times New Roman" pitchFamily="18" charset="0"/>
                        </a:rPr>
                        <a:t>контроля:</a:t>
                      </a:r>
                      <a:endParaRPr lang="ru-RU" sz="1050" b="1" dirty="0">
                        <a:latin typeface="Times New Roman" pitchFamily="18" charset="0"/>
                        <a:ea typeface="Times New Roman"/>
                        <a:cs typeface="Times New Roman" pitchFamily="18" charset="0"/>
                      </a:endParaRPr>
                    </a:p>
                  </a:txBody>
                  <a:tcPr marL="32134" marR="32134" marT="0" marB="0" anchor="ctr"/>
                </a:tc>
                <a:tc>
                  <a:txBody>
                    <a:bodyPr/>
                    <a:lstStyle/>
                    <a:p>
                      <a:pPr>
                        <a:lnSpc>
                          <a:spcPct val="115000"/>
                        </a:lnSpc>
                        <a:spcAft>
                          <a:spcPts val="0"/>
                        </a:spcAft>
                      </a:pPr>
                      <a:r>
                        <a:rPr lang="ru-RU" sz="1200" dirty="0">
                          <a:latin typeface="Times New Roman" pitchFamily="18" charset="0"/>
                          <a:cs typeface="Times New Roman" pitchFamily="18" charset="0"/>
                        </a:rPr>
                        <a:t>Координацию деятельности и контроль выполнения  данной программы осуществляет администрация школы и МО классных руководителей.</a:t>
                      </a:r>
                      <a:endParaRPr lang="ru-RU" sz="1200" dirty="0">
                        <a:latin typeface="Times New Roman" pitchFamily="18" charset="0"/>
                        <a:ea typeface="SimSun"/>
                        <a:cs typeface="Times New Roman" pitchFamily="18" charset="0"/>
                      </a:endParaRPr>
                    </a:p>
                  </a:txBody>
                  <a:tcPr marL="32134" marR="32134" marT="0" marB="0" anchor="ctr"/>
                </a:tc>
              </a:tr>
            </a:tbl>
          </a:graphicData>
        </a:graphic>
      </p:graphicFrame>
      <p:sp>
        <p:nvSpPr>
          <p:cNvPr id="4" name="Прямоугольник 3"/>
          <p:cNvSpPr/>
          <p:nvPr/>
        </p:nvSpPr>
        <p:spPr>
          <a:xfrm>
            <a:off x="2643174" y="142852"/>
            <a:ext cx="466185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solidFill>
                  <a:schemeClr val="tx2">
                    <a:lumMod val="75000"/>
                  </a:schemeClr>
                </a:solidFill>
                <a:effectLst>
                  <a:outerShdw blurRad="76200" dist="50800" dir="5400000" algn="tl" rotWithShape="0">
                    <a:srgbClr val="000000">
                      <a:alpha val="65000"/>
                    </a:srgbClr>
                  </a:outerShdw>
                </a:effectLst>
              </a:rPr>
              <a:t>I</a:t>
            </a:r>
            <a:r>
              <a:rPr lang="ru-RU" sz="3600" b="1" spc="50" dirty="0" smtClean="0">
                <a:ln w="11430"/>
                <a:solidFill>
                  <a:schemeClr val="tx2">
                    <a:lumMod val="75000"/>
                  </a:schemeClr>
                </a:solidFill>
                <a:effectLst>
                  <a:outerShdw blurRad="76200" dist="50800" dir="5400000" algn="tl" rotWithShape="0">
                    <a:srgbClr val="000000">
                      <a:alpha val="65000"/>
                    </a:srgbClr>
                  </a:outerShdw>
                </a:effectLst>
              </a:rPr>
              <a:t>.Паспорт программы</a:t>
            </a:r>
            <a:endParaRPr lang="ru-RU" sz="3600" b="1"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7" name="Rectangle 1"/>
          <p:cNvSpPr>
            <a:spLocks noChangeArrowheads="1"/>
          </p:cNvSpPr>
          <p:nvPr/>
        </p:nvSpPr>
        <p:spPr bwMode="auto">
          <a:xfrm>
            <a:off x="857224" y="1643050"/>
            <a:ext cx="7500990" cy="3970318"/>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Интенсивное развитие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медиакультуры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все более активно влияет на общественное сознание, как мощное средство информации, культурных и образовательных  контактов. Компьютер и интернет (как часть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медиакультуры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предоставляют человеку возможность индивидуального общения с экраном в интерактивном режиме как с целью реализации своих творческих идей, так и с целью познания.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связи с получением большого количества информации детьми из телевидения, по интернету и мобильному телефону. В силу возраста, отсутствия жизненного опыта и знаний в области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медиаграмотности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они не всегда умеют распознать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манипулятивные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техники, используемые при подаче рекламной и иной информации, не анализируют степень достоверности информации и подлинность ее источников.  В связи с этим большое значение приобрела проблема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безопасности детей.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Они должны знать, какие опасности подстерегают их в сети и как их избежать.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Обеспечение государством информационной безопасности детей, защита их физического, психического здоровья, человеческого достоинства во всех электронных СМИ 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медиа-услугах</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требование международного права и законодательства Российской Федерации.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Программа уроков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медиабезопасности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тесно связана со всеми учебными дисциплинами, но наибольшее внимание необходимо уделить на уроках ОБЖ и информатики.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Курс рекомендован для учащихся 5- </a:t>
            </a:r>
            <a:r>
              <a:rPr lang="ru-RU" sz="1400" dirty="0">
                <a:solidFill>
                  <a:schemeClr val="tx1"/>
                </a:solidFill>
                <a:latin typeface="Times New Roman" pitchFamily="18" charset="0"/>
                <a:ea typeface="Times New Roman" pitchFamily="18" charset="0"/>
                <a:cs typeface="Times New Roman" pitchFamily="18" charset="0"/>
              </a:rPr>
              <a:t>9</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классов.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Прямоугольник 4"/>
          <p:cNvSpPr/>
          <p:nvPr/>
        </p:nvSpPr>
        <p:spPr>
          <a:xfrm>
            <a:off x="2285984" y="214290"/>
            <a:ext cx="540327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solidFill>
                  <a:schemeClr val="tx2">
                    <a:lumMod val="75000"/>
                  </a:schemeClr>
                </a:solidFill>
                <a:effectLst>
                  <a:outerShdw blurRad="76200" dist="50800" dir="5400000" algn="tl" rotWithShape="0">
                    <a:srgbClr val="000000">
                      <a:alpha val="65000"/>
                    </a:srgbClr>
                  </a:outerShdw>
                </a:effectLst>
              </a:rPr>
              <a:t>II</a:t>
            </a:r>
            <a:r>
              <a:rPr lang="ru-RU" sz="3600" b="1" spc="50" dirty="0" smtClean="0">
                <a:ln w="11430"/>
                <a:solidFill>
                  <a:schemeClr val="tx2">
                    <a:lumMod val="75000"/>
                  </a:schemeClr>
                </a:solidFill>
                <a:effectLst>
                  <a:outerShdw blurRad="76200" dist="50800" dir="5400000" algn="tl" rotWithShape="0">
                    <a:srgbClr val="000000">
                      <a:alpha val="65000"/>
                    </a:srgbClr>
                  </a:outerShdw>
                </a:effectLst>
              </a:rPr>
              <a:t>.Концепция программы</a:t>
            </a:r>
            <a:endParaRPr lang="ru-RU" sz="3600" b="1" spc="50" dirty="0">
              <a:ln w="11430"/>
              <a:solidFill>
                <a:schemeClr val="tx2">
                  <a:lumMod val="75000"/>
                </a:schemeClr>
              </a:solidFill>
              <a:effectLst>
                <a:outerShdw blurRad="76200" dist="50800" dir="5400000" algn="tl" rotWithShape="0">
                  <a:srgbClr val="000000">
                    <a:alpha val="65000"/>
                  </a:srgbClr>
                </a:outerShdw>
              </a:effectLst>
            </a:endParaRPr>
          </a:p>
        </p:txBody>
      </p:sp>
      <p:pic>
        <p:nvPicPr>
          <p:cNvPr id="6" name="Рисунок 5"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7" name="Рисунок 6"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3" name="Rectangle 1"/>
          <p:cNvSpPr>
            <a:spLocks noChangeArrowheads="1"/>
          </p:cNvSpPr>
          <p:nvPr/>
        </p:nvSpPr>
        <p:spPr bwMode="auto">
          <a:xfrm>
            <a:off x="1000100" y="1473773"/>
            <a:ext cx="7286676"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b="1" i="0" u="sng" strike="noStrike" cap="none" normalizeH="0" dirty="0" smtClean="0">
                <a:ln>
                  <a:solidFill>
                    <a:srgbClr val="00B050"/>
                  </a:solidFill>
                </a:ln>
                <a:solidFill>
                  <a:srgbClr val="C00000"/>
                </a:solidFill>
                <a:effectLst/>
                <a:latin typeface="Times New Roman" pitchFamily="18" charset="0"/>
                <a:ea typeface="Times New Roman" pitchFamily="18" charset="0"/>
                <a:cs typeface="Times New Roman" pitchFamily="18" charset="0"/>
              </a:rPr>
              <a:t>Данная программа построена в соответствии на основании: </a:t>
            </a:r>
          </a:p>
          <a:p>
            <a:pPr marL="0" marR="0" lvl="0" indent="0" algn="just" defTabSz="914400" rtl="0" eaLnBrk="1" fontAlgn="base" latinLnBrk="0" hangingPunct="1">
              <a:lnSpc>
                <a:spcPct val="100000"/>
              </a:lnSpc>
              <a:spcBef>
                <a:spcPct val="0"/>
              </a:spcBef>
              <a:spcAft>
                <a:spcPct val="0"/>
              </a:spcAft>
              <a:buClrTx/>
              <a:buSzTx/>
              <a:tabLst/>
            </a:pPr>
            <a:endParaRPr kumimoji="0" lang="ru-RU" sz="1600" b="0" i="0" u="sng" strike="noStrike" cap="none" normalizeH="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ФЗ № 436-ФЗ «О защите детей от информации, причиняющей вред их здоровью и развитию», который  устанавливает правила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медиабезопасности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детей при обороте на территории России продукции средств массовой информации, печатной, аудиовизуальной продукции на любых видах носителей, программ для ЭВМ и баз данных, а также информации, размещаемой в информационно-телекоммуникационных сетях и сетях подвижной радиотелефонной связи.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ФЗ «Об основных гарантиях прав ребенка в Российской Федерации»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В соответствии с этим, </a:t>
            </a:r>
            <a:r>
              <a:rPr kumimoji="0" lang="ru-RU" b="1" i="1"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целью</a:t>
            </a:r>
            <a:r>
              <a:rPr kumimoji="0" lang="ru-RU"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 прохождения настоящего курса является:</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обеспечение информационной безопасности несовершеннолетних обучающихся и воспитанников путем привития им навыков ответственного и безопасного поведения в современной информационно-телекоммуникационной среде.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5" name="Рисунок 4"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4"/>
            <a:ext cx="857224" cy="64294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285852" y="1571612"/>
            <a:ext cx="1714512" cy="369332"/>
          </a:xfrm>
          <a:prstGeom prst="rect">
            <a:avLst/>
          </a:prstGeom>
          <a:noFill/>
        </p:spPr>
        <p:txBody>
          <a:bodyPr wrap="square" rtlCol="0">
            <a:spAutoFit/>
          </a:bodyPr>
          <a:lstStyle/>
          <a:p>
            <a:endParaRPr lang="ru-RU" dirty="0"/>
          </a:p>
        </p:txBody>
      </p:sp>
      <p:sp>
        <p:nvSpPr>
          <p:cNvPr id="2049" name="Rectangle 1"/>
          <p:cNvSpPr>
            <a:spLocks noChangeArrowheads="1"/>
          </p:cNvSpPr>
          <p:nvPr/>
        </p:nvSpPr>
        <p:spPr bwMode="auto">
          <a:xfrm>
            <a:off x="500034" y="1142984"/>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47700" algn="l"/>
              </a:tabLst>
            </a:pPr>
            <a:r>
              <a:rPr kumimoji="0" lang="ru-RU"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В ходе ее достижения решаются </a:t>
            </a:r>
            <a:r>
              <a:rPr kumimoji="0" lang="ru-RU" b="1" i="1"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задачи</a:t>
            </a:r>
            <a:r>
              <a:rPr kumimoji="0" lang="ru-RU"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a:t>
            </a:r>
            <a:endParaRPr kumimoji="0" lang="ru-RU" b="0" i="0" u="sng" strike="noStrike" cap="none" normalizeH="0" baseline="0" dirty="0" smtClean="0">
              <a:ln>
                <a:solidFill>
                  <a:srgbClr val="00B050"/>
                </a:solidFill>
              </a:ln>
              <a:solidFill>
                <a:srgbClr val="0066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информирование учащихся о видах информации, способной причинить вред здоровью и развитию несовершеннолетних, запрещенной или ограниченной для распространения на территории Российской Федерации, а также о негативных последствиях распространения такой информации;</a:t>
            </a:r>
          </a:p>
          <a:p>
            <a:pPr marL="0" marR="0" lvl="0" indent="0" algn="just" defTabSz="914400" rtl="0" eaLnBrk="0" fontAlgn="base" latinLnBrk="0" hangingPunct="0">
              <a:lnSpc>
                <a:spcPct val="100000"/>
              </a:lnSpc>
              <a:spcBef>
                <a:spcPct val="0"/>
              </a:spcBef>
              <a:spcAft>
                <a:spcPct val="0"/>
              </a:spcAft>
              <a:buClrTx/>
              <a:buSzTx/>
              <a:tabLst>
                <a:tab pos="6477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информирование учащихся о способах незаконного распространения такой информации в информационно-телекоммуникационных сетях, в частности, в сетях Интернет и мобильной (сотовой) связи (в том числе путем рассылки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SMS</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-сообщений незаконного содержания);</a:t>
            </a:r>
          </a:p>
          <a:p>
            <a:pPr marL="0" marR="0" lvl="0" indent="0" algn="just" defTabSz="914400" rtl="0" eaLnBrk="0" fontAlgn="base" latinLnBrk="0" hangingPunct="0">
              <a:lnSpc>
                <a:spcPct val="100000"/>
              </a:lnSpc>
              <a:spcBef>
                <a:spcPct val="0"/>
              </a:spcBef>
              <a:spcAft>
                <a:spcPct val="0"/>
              </a:spcAft>
              <a:buClrTx/>
              <a:buSzTx/>
              <a:tabLst>
                <a:tab pos="6477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ознакомление учащихся с международными принципами и нормами, с   нормативными правовыми актами Российской Федерации, регулирующими вопросы информационной безопасности несовершеннолетних; </a:t>
            </a:r>
          </a:p>
          <a:p>
            <a:pPr marL="0" marR="0" lvl="0" indent="0" algn="just" defTabSz="914400" rtl="0" eaLnBrk="0" fontAlgn="base" latinLnBrk="0" hangingPunct="0">
              <a:lnSpc>
                <a:spcPct val="100000"/>
              </a:lnSpc>
              <a:spcBef>
                <a:spcPct val="0"/>
              </a:spcBef>
              <a:spcAft>
                <a:spcPct val="0"/>
              </a:spcAft>
              <a:buClrTx/>
              <a:buSzTx/>
              <a:tabLst>
                <a:tab pos="6477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обучение детей и подростков правилам ответственного и безопасного пользования услугами Интернет и мобильной (сотовой) связи, другими электронными средствами связи и коммуникации, в том числе способам защиты от противоправных и иных общественно опасных посягательств в информационно-телекоммуникационных сетях, в частности, от таких способов разрушительного воздействия на психику детей, как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кибербуллинг</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(жестокое обращение с детьми в виртуальной среде) 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буллицид</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(доведение до самоубийства путем психологического насилия); </a:t>
            </a:r>
          </a:p>
          <a:p>
            <a:pPr marL="0" marR="0" lvl="0" indent="0" algn="just" defTabSz="914400" rtl="0" eaLnBrk="0" fontAlgn="base" latinLnBrk="0" hangingPunct="0">
              <a:lnSpc>
                <a:spcPct val="100000"/>
              </a:lnSpc>
              <a:spcBef>
                <a:spcPct val="0"/>
              </a:spcBef>
              <a:spcAft>
                <a:spcPct val="0"/>
              </a:spcAft>
              <a:buClrTx/>
              <a:buSzTx/>
              <a:tabLst>
                <a:tab pos="6477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профилактика формирования у учащихся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интернет-зависимости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игровой зависимости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игромании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гэмблинга</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tab pos="6477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477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предупреждение совершения учащимися правонарушений с использованием информационно-телекоммуникационных технологий.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3553" name="Rectangle 1"/>
          <p:cNvSpPr>
            <a:spLocks noChangeArrowheads="1"/>
          </p:cNvSpPr>
          <p:nvPr/>
        </p:nvSpPr>
        <p:spPr bwMode="auto">
          <a:xfrm>
            <a:off x="714348" y="1330898"/>
            <a:ext cx="7786742"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ctr" defTabSz="914400" rtl="0" eaLnBrk="1" fontAlgn="base" latinLnBrk="0" hangingPunct="1">
              <a:lnSpc>
                <a:spcPct val="100000"/>
              </a:lnSpc>
              <a:spcBef>
                <a:spcPct val="0"/>
              </a:spcBef>
              <a:spcAft>
                <a:spcPct val="0"/>
              </a:spcAft>
              <a:buClrTx/>
              <a:buSzTx/>
              <a:buFontTx/>
              <a:buNone/>
              <a:tabLst>
                <a:tab pos="596900" algn="l"/>
              </a:tabLst>
            </a:pPr>
            <a:r>
              <a:rPr kumimoji="0" lang="ru-RU" sz="2000"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Ожидаемые результаты</a:t>
            </a:r>
            <a:r>
              <a:rPr kumimoji="0" lang="ru-RU" b="1" i="0" u="sng" strike="noStrike" cap="none" normalizeH="0" baseline="0" dirty="0" smtClean="0">
                <a:ln>
                  <a:noFill/>
                </a:ln>
                <a:solidFill>
                  <a:srgbClr val="006600"/>
                </a:solidFill>
                <a:effectLst/>
                <a:latin typeface="Times New Roman" pitchFamily="18" charset="0"/>
                <a:ea typeface="Times New Roman" pitchFamily="18" charset="0"/>
                <a:cs typeface="Times New Roman" pitchFamily="18" charset="0"/>
              </a:rPr>
              <a:t>. </a:t>
            </a:r>
          </a:p>
          <a:p>
            <a:pPr marL="0" marR="0" lvl="0" indent="90488" algn="ctr" defTabSz="914400" rtl="0" eaLnBrk="1" fontAlgn="base" latinLnBrk="0" hangingPunct="1">
              <a:lnSpc>
                <a:spcPct val="100000"/>
              </a:lnSpc>
              <a:spcBef>
                <a:spcPct val="0"/>
              </a:spcBef>
              <a:spcAft>
                <a:spcPct val="0"/>
              </a:spcAft>
              <a:buClrTx/>
              <a:buSzTx/>
              <a:buFontTx/>
              <a:buNone/>
              <a:tabLst>
                <a:tab pos="5969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None/>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ходе уроков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медиабезопасности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должны научиться сделать более безопасным и полезным свое общение в Интернете и иных информационно-телекоммуникационных сетях, а именно: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критически относиться к сообщениям и иной информации, распространяемой в сетях Интернет, мобильной (сотовой) связи, посредством иных электронных средств массовой коммуникации;  </a:t>
            </a:r>
          </a:p>
          <a:p>
            <a:pPr marL="0" marR="0" lvl="0" indent="90488" algn="just" defTabSz="914400" rtl="0" eaLnBrk="0" fontAlgn="base" latinLnBrk="0" hangingPunct="0">
              <a:lnSpc>
                <a:spcPct val="100000"/>
              </a:lnSpc>
              <a:spcBef>
                <a:spcPct val="0"/>
              </a:spcBef>
              <a:spcAft>
                <a:spcPct val="0"/>
              </a:spcAft>
              <a:buClrTx/>
              <a:buSzTx/>
              <a:tabLst>
                <a:tab pos="5969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отличать достоверные сведения от недостоверных, вредную для них информацию от безопасной;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избегать навязывания им информации, способной причинить вред их здоровью, нравственному и психическому развитию, чести, достоинству и  репутации; </a:t>
            </a:r>
          </a:p>
          <a:p>
            <a:pPr marL="0" marR="0" lvl="0" indent="90488" algn="just" defTabSz="914400" rtl="0" eaLnBrk="0" fontAlgn="base" latinLnBrk="0" hangingPunct="0">
              <a:lnSpc>
                <a:spcPct val="100000"/>
              </a:lnSpc>
              <a:spcBef>
                <a:spcPct val="0"/>
              </a:spcBef>
              <a:spcAft>
                <a:spcPct val="0"/>
              </a:spcAft>
              <a:buClrTx/>
              <a:buSzTx/>
              <a:tabLst>
                <a:tab pos="5969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распознавать признаки злоупотребления их неопытностью и доверчивостью, попытки вовлечения их в противоправную и иную антиобщественную деятельность; </a:t>
            </a:r>
          </a:p>
          <a:p>
            <a:pPr marL="0" marR="0" lvl="0" indent="90488" algn="just" defTabSz="914400" rtl="0" eaLnBrk="0" fontAlgn="base" latinLnBrk="0" hangingPunct="0">
              <a:lnSpc>
                <a:spcPct val="100000"/>
              </a:lnSpc>
              <a:spcBef>
                <a:spcPct val="0"/>
              </a:spcBef>
              <a:spcAft>
                <a:spcPct val="0"/>
              </a:spcAft>
              <a:buClrTx/>
              <a:buSzTx/>
              <a:tabLst>
                <a:tab pos="5969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распознавать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манипулятивные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техники, используемые при подаче рекламной и иной информации;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критически относиться к информационной продукции, распространяемой в информационно-телекоммуникационных сетях; </a:t>
            </a:r>
          </a:p>
          <a:p>
            <a:pPr marL="0" marR="0" lvl="0" indent="90488" algn="just" defTabSz="914400" rtl="0" eaLnBrk="0" fontAlgn="base" latinLnBrk="0" hangingPunct="0">
              <a:lnSpc>
                <a:spcPct val="100000"/>
              </a:lnSpc>
              <a:spcBef>
                <a:spcPct val="0"/>
              </a:spcBef>
              <a:spcAft>
                <a:spcPct val="0"/>
              </a:spcAft>
              <a:buClrTx/>
              <a:buSzTx/>
              <a:tabLst>
                <a:tab pos="59690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анализировать степень достоверности информации и подлинность ее источников;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0488" algn="just" defTabSz="914400" rtl="0" eaLnBrk="0" fontAlgn="base" latinLnBrk="0" hangingPunct="0">
              <a:lnSpc>
                <a:spcPct val="100000"/>
              </a:lnSpc>
              <a:spcBef>
                <a:spcPct val="0"/>
              </a:spcBef>
              <a:spcAft>
                <a:spcPct val="0"/>
              </a:spcAft>
              <a:buClrTx/>
              <a:buSzTx/>
              <a:buFontTx/>
              <a:buChar char="•"/>
              <a:tabLst>
                <a:tab pos="59690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применять эффективные меры самозащиты от нежелательных для них информации и контактов в сетях.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5" name="Рисунок 4"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extLst>
              <p:ext uri="{D42A27DB-BD31-4B8C-83A1-F6EECF244321}">
                <p14:modId xmlns:p14="http://schemas.microsoft.com/office/powerpoint/2010/main" val="3955345415"/>
              </p:ext>
            </p:extLst>
          </p:nvPr>
        </p:nvGraphicFramePr>
        <p:xfrm>
          <a:off x="928662" y="1857364"/>
          <a:ext cx="7143801" cy="3533191"/>
        </p:xfrm>
        <a:graphic>
          <a:graphicData uri="http://schemas.openxmlformats.org/drawingml/2006/table">
            <a:tbl>
              <a:tblPr/>
              <a:tblGrid>
                <a:gridCol w="498953"/>
                <a:gridCol w="5518457"/>
                <a:gridCol w="1126391"/>
              </a:tblGrid>
              <a:tr h="201738">
                <a:tc>
                  <a:txBody>
                    <a:bodyPr/>
                    <a:lstStyle/>
                    <a:p>
                      <a:pPr algn="ctr">
                        <a:lnSpc>
                          <a:spcPct val="115000"/>
                        </a:lnSpc>
                        <a:spcAft>
                          <a:spcPts val="0"/>
                        </a:spcAft>
                      </a:pPr>
                      <a:r>
                        <a:rPr lang="ru-RU" sz="1400" b="1" i="1" dirty="0">
                          <a:latin typeface="Times New Roman"/>
                          <a:ea typeface="SimSun"/>
                        </a:rPr>
                        <a:t>№</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i="1">
                          <a:latin typeface="Times New Roman"/>
                          <a:ea typeface="SimSun"/>
                        </a:rPr>
                        <a:t>мероприятия</a:t>
                      </a:r>
                      <a:endParaRPr lang="ru-RU" sz="140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i="1">
                          <a:latin typeface="Times New Roman"/>
                          <a:ea typeface="SimSun"/>
                        </a:rPr>
                        <a:t>сроки</a:t>
                      </a:r>
                      <a:endParaRPr lang="ru-RU" sz="140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738">
                <a:tc>
                  <a:txBody>
                    <a:bodyPr/>
                    <a:lstStyle/>
                    <a:p>
                      <a:pPr>
                        <a:lnSpc>
                          <a:spcPct val="115000"/>
                        </a:lnSpc>
                        <a:spcAft>
                          <a:spcPts val="0"/>
                        </a:spcAft>
                      </a:pPr>
                      <a:r>
                        <a:rPr lang="ru-RU" sz="1400">
                          <a:latin typeface="Times New Roman"/>
                          <a:ea typeface="SimSun"/>
                        </a:rPr>
                        <a:t>1</a:t>
                      </a:r>
                      <a:endParaRPr lang="ru-RU" sz="140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Times New Roman"/>
                        </a:rPr>
                        <a:t>Конвенция о правах ребенка</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Times New Roman"/>
                          <a:ea typeface="SimSun"/>
                        </a:rPr>
                        <a:t>201</a:t>
                      </a:r>
                      <a:r>
                        <a:rPr lang="ru-RU" sz="1400" dirty="0" smtClean="0">
                          <a:latin typeface="Times New Roman"/>
                          <a:ea typeface="SimSun"/>
                        </a:rPr>
                        <a:t>3</a:t>
                      </a:r>
                      <a:r>
                        <a:rPr lang="en-US" sz="1400" dirty="0" smtClean="0">
                          <a:latin typeface="Times New Roman"/>
                          <a:ea typeface="SimSun"/>
                        </a:rPr>
                        <a:t>- 20</a:t>
                      </a:r>
                      <a:r>
                        <a:rPr lang="ru-RU" sz="1400" dirty="0" smtClean="0">
                          <a:latin typeface="Times New Roman"/>
                          <a:ea typeface="SimSun"/>
                        </a:rPr>
                        <a:t>20г</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738">
                <a:tc>
                  <a:txBody>
                    <a:bodyPr/>
                    <a:lstStyle/>
                    <a:p>
                      <a:pPr>
                        <a:lnSpc>
                          <a:spcPct val="115000"/>
                        </a:lnSpc>
                        <a:spcAft>
                          <a:spcPts val="0"/>
                        </a:spcAft>
                      </a:pPr>
                      <a:r>
                        <a:rPr lang="ru-RU" sz="1400">
                          <a:latin typeface="Times New Roman"/>
                          <a:ea typeface="SimSun"/>
                        </a:rPr>
                        <a:t>2</a:t>
                      </a:r>
                      <a:endParaRPr lang="ru-RU" sz="140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Times New Roman"/>
                        </a:rPr>
                        <a:t>Конституция Российской Федерации</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Times New Roman"/>
                          <a:ea typeface="SimSun"/>
                        </a:rPr>
                        <a:t>201</a:t>
                      </a:r>
                      <a:r>
                        <a:rPr lang="ru-RU" sz="1400" dirty="0" smtClean="0">
                          <a:latin typeface="Times New Roman"/>
                          <a:ea typeface="SimSun"/>
                        </a:rPr>
                        <a:t>3</a:t>
                      </a:r>
                      <a:r>
                        <a:rPr lang="en-US" sz="1400" dirty="0" smtClean="0">
                          <a:latin typeface="Times New Roman"/>
                          <a:ea typeface="SimSun"/>
                        </a:rPr>
                        <a:t>- 20</a:t>
                      </a:r>
                      <a:r>
                        <a:rPr lang="ru-RU" sz="1400" dirty="0" smtClean="0">
                          <a:latin typeface="Times New Roman"/>
                          <a:ea typeface="SimSun"/>
                        </a:rPr>
                        <a:t>20г</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76">
                <a:tc>
                  <a:txBody>
                    <a:bodyPr/>
                    <a:lstStyle/>
                    <a:p>
                      <a:pPr>
                        <a:lnSpc>
                          <a:spcPct val="115000"/>
                        </a:lnSpc>
                        <a:spcAft>
                          <a:spcPts val="0"/>
                        </a:spcAft>
                      </a:pPr>
                      <a:r>
                        <a:rPr lang="ru-RU" sz="1400">
                          <a:latin typeface="Times New Roman"/>
                          <a:ea typeface="SimSun"/>
                        </a:rPr>
                        <a:t>3</a:t>
                      </a:r>
                      <a:endParaRPr lang="ru-RU" sz="140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Times New Roman"/>
                          <a:ea typeface="Times New Roman"/>
                        </a:rPr>
                        <a:t>Федерального закона «Об основных гарантиях прав ребенка в Российской Федерации»</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Times New Roman"/>
                          <a:ea typeface="SimSun"/>
                        </a:rPr>
                        <a:t>201</a:t>
                      </a:r>
                      <a:r>
                        <a:rPr lang="ru-RU" sz="1400" dirty="0" smtClean="0">
                          <a:latin typeface="Times New Roman"/>
                          <a:ea typeface="SimSun"/>
                        </a:rPr>
                        <a:t>3</a:t>
                      </a:r>
                      <a:r>
                        <a:rPr lang="en-US" sz="1400" dirty="0" smtClean="0">
                          <a:latin typeface="Times New Roman"/>
                          <a:ea typeface="SimSun"/>
                        </a:rPr>
                        <a:t>- 20</a:t>
                      </a:r>
                      <a:r>
                        <a:rPr lang="ru-RU" sz="1400" dirty="0" smtClean="0">
                          <a:latin typeface="Times New Roman"/>
                          <a:ea typeface="SimSun"/>
                        </a:rPr>
                        <a:t>20г</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76">
                <a:tc>
                  <a:txBody>
                    <a:bodyPr/>
                    <a:lstStyle/>
                    <a:p>
                      <a:pPr>
                        <a:lnSpc>
                          <a:spcPct val="115000"/>
                        </a:lnSpc>
                        <a:spcAft>
                          <a:spcPts val="0"/>
                        </a:spcAft>
                      </a:pPr>
                      <a:r>
                        <a:rPr lang="ru-RU" sz="1400">
                          <a:latin typeface="Times New Roman"/>
                          <a:ea typeface="Times New Roman"/>
                        </a:rPr>
                        <a:t>4</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Times New Roman"/>
                        </a:rPr>
                        <a:t>федерального закона № 436-ФЗ «О защите детей от информации, причиняющей вред их здоровью и развитию»</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Times New Roman"/>
                          <a:ea typeface="SimSun"/>
                        </a:rPr>
                        <a:t>201</a:t>
                      </a:r>
                      <a:r>
                        <a:rPr lang="ru-RU" sz="1400" dirty="0" smtClean="0">
                          <a:latin typeface="Times New Roman"/>
                          <a:ea typeface="SimSun"/>
                        </a:rPr>
                        <a:t>3</a:t>
                      </a:r>
                      <a:r>
                        <a:rPr lang="en-US" sz="1400" dirty="0" smtClean="0">
                          <a:latin typeface="Times New Roman"/>
                          <a:ea typeface="SimSun"/>
                        </a:rPr>
                        <a:t>- 20</a:t>
                      </a:r>
                      <a:r>
                        <a:rPr lang="ru-RU" sz="1400" dirty="0" smtClean="0">
                          <a:latin typeface="Times New Roman"/>
                          <a:ea typeface="SimSun"/>
                        </a:rPr>
                        <a:t>20г</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5643">
                <a:tc>
                  <a:txBody>
                    <a:bodyPr/>
                    <a:lstStyle/>
                    <a:p>
                      <a:pPr>
                        <a:lnSpc>
                          <a:spcPct val="115000"/>
                        </a:lnSpc>
                        <a:spcAft>
                          <a:spcPts val="0"/>
                        </a:spcAft>
                      </a:pPr>
                      <a:r>
                        <a:rPr lang="ru-RU" sz="1400">
                          <a:latin typeface="Times New Roman"/>
                          <a:ea typeface="Times New Roman"/>
                        </a:rPr>
                        <a:t>5</a:t>
                      </a: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latin typeface="Times New Roman"/>
                          <a:ea typeface="Times New Roman"/>
                        </a:rPr>
                        <a:t>Использование в работе программ </a:t>
                      </a:r>
                      <a:r>
                        <a:rPr lang="ru-RU" sz="1400" dirty="0" smtClean="0">
                          <a:latin typeface="Times New Roman"/>
                          <a:ea typeface="Times New Roman"/>
                        </a:rPr>
                        <a:t>Вязниковского</a:t>
                      </a:r>
                      <a:r>
                        <a:rPr lang="ru-RU" sz="1400" baseline="0" dirty="0" smtClean="0">
                          <a:latin typeface="Times New Roman"/>
                          <a:ea typeface="Times New Roman"/>
                        </a:rPr>
                        <a:t> района</a:t>
                      </a:r>
                      <a:r>
                        <a:rPr lang="ru-RU" sz="1400" dirty="0" smtClean="0">
                          <a:latin typeface="Times New Roman"/>
                          <a:ea typeface="Times New Roman"/>
                        </a:rPr>
                        <a:t>:</a:t>
                      </a:r>
                      <a:endParaRPr lang="ru-RU" sz="1400" dirty="0">
                        <a:latin typeface="Times New Roman"/>
                        <a:ea typeface="Times New Roman"/>
                      </a:endParaRPr>
                    </a:p>
                    <a:p>
                      <a:pPr marL="342900" lvl="0" indent="-342900">
                        <a:lnSpc>
                          <a:spcPct val="115000"/>
                        </a:lnSpc>
                        <a:spcAft>
                          <a:spcPts val="0"/>
                        </a:spcAft>
                        <a:buFont typeface="Wingdings"/>
                        <a:buChar char=""/>
                      </a:pPr>
                      <a:r>
                        <a:rPr lang="ru-RU" sz="1400" dirty="0">
                          <a:latin typeface="Times New Roman"/>
                          <a:ea typeface="Times New Roman"/>
                        </a:rPr>
                        <a:t>Ведомственная целевая программа «Развитие образования </a:t>
                      </a:r>
                      <a:r>
                        <a:rPr lang="ru-RU" sz="1400" dirty="0" smtClean="0">
                          <a:latin typeface="Times New Roman"/>
                          <a:ea typeface="Times New Roman"/>
                        </a:rPr>
                        <a:t>Вязниковского</a:t>
                      </a:r>
                      <a:r>
                        <a:rPr lang="ru-RU" sz="1400" baseline="0" dirty="0" smtClean="0">
                          <a:latin typeface="Times New Roman"/>
                          <a:ea typeface="Times New Roman"/>
                        </a:rPr>
                        <a:t> района</a:t>
                      </a:r>
                      <a:r>
                        <a:rPr lang="ru-RU" sz="1400" dirty="0" smtClean="0">
                          <a:latin typeface="Times New Roman"/>
                          <a:ea typeface="Times New Roman"/>
                        </a:rPr>
                        <a:t>»</a:t>
                      </a:r>
                      <a:endParaRPr lang="ru-RU" sz="1400" dirty="0">
                        <a:latin typeface="Times New Roman"/>
                        <a:ea typeface="Times New Roman"/>
                      </a:endParaRPr>
                    </a:p>
                    <a:p>
                      <a:pPr marL="342900" lvl="0" indent="-342900">
                        <a:lnSpc>
                          <a:spcPct val="115000"/>
                        </a:lnSpc>
                        <a:spcAft>
                          <a:spcPts val="0"/>
                        </a:spcAft>
                        <a:buFont typeface="Wingdings"/>
                        <a:buChar char=""/>
                      </a:pPr>
                      <a:r>
                        <a:rPr lang="ru-RU" sz="1400" dirty="0">
                          <a:latin typeface="Times New Roman"/>
                          <a:ea typeface="Times New Roman"/>
                        </a:rPr>
                        <a:t>Программа развития воспитания детей и молодежи </a:t>
                      </a:r>
                      <a:r>
                        <a:rPr lang="ru-RU" sz="1400" dirty="0" smtClean="0">
                          <a:latin typeface="Times New Roman"/>
                          <a:ea typeface="Times New Roman"/>
                        </a:rPr>
                        <a:t>Вязниковского</a:t>
                      </a:r>
                      <a:r>
                        <a:rPr lang="ru-RU" sz="1400" baseline="0" dirty="0" smtClean="0">
                          <a:latin typeface="Times New Roman"/>
                          <a:ea typeface="Times New Roman"/>
                        </a:rPr>
                        <a:t> района</a:t>
                      </a:r>
                      <a:endParaRPr lang="ru-RU" sz="1400" dirty="0">
                        <a:latin typeface="Times New Roman"/>
                        <a:ea typeface="Times New Roman"/>
                      </a:endParaRPr>
                    </a:p>
                    <a:p>
                      <a:pPr marL="342900" lvl="0" indent="-342900">
                        <a:lnSpc>
                          <a:spcPct val="115000"/>
                        </a:lnSpc>
                        <a:spcAft>
                          <a:spcPts val="0"/>
                        </a:spcAft>
                        <a:buFont typeface="Wingdings"/>
                        <a:buChar char=""/>
                      </a:pPr>
                      <a:r>
                        <a:rPr lang="ru-RU" sz="1400" dirty="0">
                          <a:latin typeface="Times New Roman"/>
                          <a:ea typeface="Times New Roman"/>
                        </a:rPr>
                        <a:t>Региональная комплексная программа (концепция) «</a:t>
                      </a:r>
                      <a:r>
                        <a:rPr lang="ru-RU" sz="1400" dirty="0" err="1">
                          <a:latin typeface="Times New Roman"/>
                          <a:ea typeface="Times New Roman"/>
                        </a:rPr>
                        <a:t>Здоровьесберегающие</a:t>
                      </a:r>
                      <a:r>
                        <a:rPr lang="ru-RU" sz="1400" dirty="0">
                          <a:latin typeface="Times New Roman"/>
                          <a:ea typeface="Times New Roman"/>
                        </a:rPr>
                        <a:t> технологии в образовании детей</a:t>
                      </a:r>
                      <a:r>
                        <a:rPr lang="ru-RU" sz="1400" dirty="0" smtClean="0">
                          <a:latin typeface="Times New Roman"/>
                          <a:ea typeface="Times New Roman"/>
                        </a:rPr>
                        <a:t>»</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Times New Roman"/>
                          <a:ea typeface="SimSun"/>
                        </a:rPr>
                        <a:t>201</a:t>
                      </a:r>
                      <a:r>
                        <a:rPr lang="ru-RU" sz="1400" dirty="0" smtClean="0">
                          <a:latin typeface="Times New Roman"/>
                          <a:ea typeface="SimSun"/>
                        </a:rPr>
                        <a:t>3</a:t>
                      </a:r>
                      <a:r>
                        <a:rPr lang="en-US" sz="1400" dirty="0" smtClean="0">
                          <a:latin typeface="Times New Roman"/>
                          <a:ea typeface="SimSun"/>
                        </a:rPr>
                        <a:t>- 20</a:t>
                      </a:r>
                      <a:r>
                        <a:rPr lang="ru-RU" sz="1400" dirty="0" smtClean="0">
                          <a:latin typeface="Times New Roman"/>
                          <a:ea typeface="SimSun"/>
                        </a:rPr>
                        <a:t>20г</a:t>
                      </a:r>
                      <a:endParaRPr lang="ru-RU" sz="1400" dirty="0">
                        <a:latin typeface="Times New Roman"/>
                        <a:ea typeface="Times New Roman"/>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142976" y="0"/>
            <a:ext cx="7786742" cy="156966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smtClean="0">
                <a:ln w="11430"/>
                <a:solidFill>
                  <a:schemeClr val="tx2">
                    <a:lumMod val="75000"/>
                  </a:schemeClr>
                </a:solidFill>
                <a:effectLst>
                  <a:outerShdw blurRad="76200" dist="50800" dir="5400000" algn="tl" rotWithShape="0">
                    <a:srgbClr val="000000">
                      <a:alpha val="65000"/>
                    </a:srgbClr>
                  </a:outerShdw>
                </a:effectLst>
              </a:rPr>
              <a:t>III</a:t>
            </a:r>
            <a:r>
              <a:rPr lang="ru-RU" sz="3200" b="1" spc="50" dirty="0" smtClean="0">
                <a:ln w="11430"/>
                <a:solidFill>
                  <a:schemeClr val="tx2">
                    <a:lumMod val="75000"/>
                  </a:schemeClr>
                </a:solidFill>
                <a:effectLst>
                  <a:outerShdw blurRad="76200" dist="50800" dir="5400000" algn="tl" rotWithShape="0">
                    <a:srgbClr val="000000">
                      <a:alpha val="65000"/>
                    </a:srgbClr>
                  </a:outerShdw>
                </a:effectLst>
              </a:rPr>
              <a:t>.Основные мероприятия по реализации программы</a:t>
            </a:r>
          </a:p>
          <a:p>
            <a:pPr algn="ct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529" name="Rectangle 1"/>
          <p:cNvSpPr>
            <a:spLocks noChangeArrowheads="1"/>
          </p:cNvSpPr>
          <p:nvPr/>
        </p:nvSpPr>
        <p:spPr bwMode="auto">
          <a:xfrm>
            <a:off x="2357422" y="1214422"/>
            <a:ext cx="457203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tabLst>
                <a:tab pos="438150" algn="l"/>
              </a:tabLst>
            </a:pPr>
            <a:r>
              <a:rPr lang="ru-RU" altLang="zh-CN" b="1" u="sng" dirty="0">
                <a:ln>
                  <a:solidFill>
                    <a:srgbClr val="00B050"/>
                  </a:solidFill>
                </a:ln>
                <a:solidFill>
                  <a:srgbClr val="006600"/>
                </a:solidFill>
                <a:latin typeface="Times New Roman" pitchFamily="18" charset="0"/>
                <a:ea typeface="Times New Roman" pitchFamily="18" charset="0"/>
                <a:cs typeface="Times New Roman" pitchFamily="18" charset="0"/>
              </a:rPr>
              <a:t>Развитие нормативно-правовой базы:</a:t>
            </a:r>
            <a:endParaRPr lang="ru-RU" altLang="zh-CN" sz="2800" dirty="0">
              <a:ln>
                <a:solidFill>
                  <a:srgbClr val="00B050"/>
                </a:solidFill>
              </a:ln>
              <a:solidFill>
                <a:srgbClr val="006600"/>
              </a:solidFill>
              <a:latin typeface="Times New Roman" pitchFamily="18" charset="0"/>
              <a:cs typeface="Times New Roman" pitchFamily="18" charset="0"/>
            </a:endParaRPr>
          </a:p>
        </p:txBody>
      </p:sp>
      <p:pic>
        <p:nvPicPr>
          <p:cNvPr id="7" name="Рисунок 6"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8" name="Рисунок 7"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оформление классного уголка\0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Таблица 2"/>
          <p:cNvGraphicFramePr>
            <a:graphicFrameLocks noGrp="1"/>
          </p:cNvGraphicFramePr>
          <p:nvPr>
            <p:extLst>
              <p:ext uri="{D42A27DB-BD31-4B8C-83A1-F6EECF244321}">
                <p14:modId xmlns:p14="http://schemas.microsoft.com/office/powerpoint/2010/main" val="3155823387"/>
              </p:ext>
            </p:extLst>
          </p:nvPr>
        </p:nvGraphicFramePr>
        <p:xfrm>
          <a:off x="642910" y="2214554"/>
          <a:ext cx="8072495" cy="3413760"/>
        </p:xfrm>
        <a:graphic>
          <a:graphicData uri="http://schemas.openxmlformats.org/drawingml/2006/table">
            <a:tbl>
              <a:tblPr/>
              <a:tblGrid>
                <a:gridCol w="542885"/>
                <a:gridCol w="5130462"/>
                <a:gridCol w="916872"/>
                <a:gridCol w="1482276"/>
              </a:tblGrid>
              <a:tr h="349835">
                <a:tc>
                  <a:txBody>
                    <a:bodyPr/>
                    <a:lstStyle/>
                    <a:p>
                      <a:pPr algn="ctr">
                        <a:spcAft>
                          <a:spcPts val="0"/>
                        </a:spcAft>
                      </a:pPr>
                      <a:r>
                        <a:rPr lang="ru-RU" sz="1600" b="1" i="1" u="none" dirty="0">
                          <a:latin typeface="Times New Roman"/>
                          <a:ea typeface="Times New Roman"/>
                        </a:rPr>
                        <a:t>№ </a:t>
                      </a:r>
                      <a:r>
                        <a:rPr lang="ru-RU" sz="1600" b="1" i="1" u="none" dirty="0" err="1">
                          <a:latin typeface="Times New Roman"/>
                          <a:ea typeface="Times New Roman"/>
                        </a:rPr>
                        <a:t>п</a:t>
                      </a:r>
                      <a:r>
                        <a:rPr lang="ru-RU" sz="1600" b="1" i="1" u="none" dirty="0">
                          <a:latin typeface="Times New Roman"/>
                          <a:ea typeface="Times New Roman"/>
                        </a:rPr>
                        <a:t>/</a:t>
                      </a:r>
                      <a:r>
                        <a:rPr lang="ru-RU" sz="1600" b="1" i="1" u="none" dirty="0" err="1">
                          <a:latin typeface="Times New Roman"/>
                          <a:ea typeface="Times New Roman"/>
                        </a:rPr>
                        <a:t>п</a:t>
                      </a:r>
                      <a:endParaRPr lang="ru-RU" sz="1600" b="1" i="1" u="none" dirty="0">
                        <a:latin typeface="Times New Roman"/>
                        <a:ea typeface="Times New Roman"/>
                      </a:endParaRPr>
                    </a:p>
                  </a:txBody>
                  <a:tcPr marL="65594" marR="65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i="1" u="none" dirty="0">
                          <a:latin typeface="Times New Roman"/>
                          <a:ea typeface="Times New Roman"/>
                        </a:rPr>
                        <a:t>мероприятие</a:t>
                      </a:r>
                    </a:p>
                  </a:txBody>
                  <a:tcPr marL="65594" marR="65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i="1" u="none" dirty="0">
                          <a:latin typeface="Times New Roman"/>
                          <a:ea typeface="Times New Roman"/>
                        </a:rPr>
                        <a:t>класс</a:t>
                      </a:r>
                    </a:p>
                  </a:txBody>
                  <a:tcPr marL="65594" marR="65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i="1" u="none" dirty="0">
                          <a:latin typeface="Times New Roman"/>
                          <a:ea typeface="Times New Roman"/>
                        </a:rPr>
                        <a:t>Срок реализации</a:t>
                      </a:r>
                    </a:p>
                  </a:txBody>
                  <a:tcPr marL="65594" marR="65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18">
                <a:tc>
                  <a:txBody>
                    <a:bodyPr/>
                    <a:lstStyle/>
                    <a:p>
                      <a:pPr>
                        <a:spcAft>
                          <a:spcPts val="0"/>
                        </a:spcAft>
                      </a:pPr>
                      <a:r>
                        <a:rPr lang="ru-RU" sz="1600">
                          <a:latin typeface="Times New Roman"/>
                          <a:ea typeface="Times New Roman"/>
                        </a:rPr>
                        <a:t>1.</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Проведение недель медиабезопасности</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5-9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4 раза в год</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18">
                <a:tc>
                  <a:txBody>
                    <a:bodyPr/>
                    <a:lstStyle/>
                    <a:p>
                      <a:pPr>
                        <a:spcAft>
                          <a:spcPts val="0"/>
                        </a:spcAft>
                      </a:pPr>
                      <a:r>
                        <a:rPr lang="ru-RU" sz="1600">
                          <a:latin typeface="Times New Roman"/>
                          <a:ea typeface="Times New Roman"/>
                        </a:rPr>
                        <a:t>2.</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Тематические беседы</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2-9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Ежедневно</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835">
                <a:tc>
                  <a:txBody>
                    <a:bodyPr/>
                    <a:lstStyle/>
                    <a:p>
                      <a:pPr>
                        <a:spcAft>
                          <a:spcPts val="0"/>
                        </a:spcAft>
                      </a:pPr>
                      <a:r>
                        <a:rPr lang="ru-RU" sz="1600">
                          <a:latin typeface="Times New Roman"/>
                          <a:ea typeface="Times New Roman"/>
                        </a:rPr>
                        <a:t>3.</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Инструктаж учащихся по теме: «Защита информации от современных компьютерных угроз»</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2-9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1 раз в четверть</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753">
                <a:tc>
                  <a:txBody>
                    <a:bodyPr/>
                    <a:lstStyle/>
                    <a:p>
                      <a:pPr>
                        <a:spcAft>
                          <a:spcPts val="0"/>
                        </a:spcAft>
                      </a:pPr>
                      <a:r>
                        <a:rPr lang="ru-RU" sz="1600">
                          <a:latin typeface="Times New Roman"/>
                          <a:ea typeface="Times New Roman"/>
                        </a:rPr>
                        <a:t>4.</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Провести анкетирование в классах по определению уровня информированности учащихся о безопасном поведении в современной информационной среде.</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5-9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2 раза в год</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835">
                <a:tc>
                  <a:txBody>
                    <a:bodyPr/>
                    <a:lstStyle/>
                    <a:p>
                      <a:pPr>
                        <a:spcAft>
                          <a:spcPts val="0"/>
                        </a:spcAft>
                      </a:pPr>
                      <a:r>
                        <a:rPr lang="ru-RU" sz="1600">
                          <a:latin typeface="Times New Roman"/>
                          <a:ea typeface="Times New Roman"/>
                        </a:rPr>
                        <a:t>5.</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Разработка и распространение памяток по медиабезопасности, буклетов, брошюр</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5-9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В соответствии с планом</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18">
                <a:tc>
                  <a:txBody>
                    <a:bodyPr/>
                    <a:lstStyle/>
                    <a:p>
                      <a:pPr>
                        <a:spcAft>
                          <a:spcPts val="0"/>
                        </a:spcAft>
                      </a:pPr>
                      <a:r>
                        <a:rPr lang="ru-RU" sz="1600">
                          <a:latin typeface="Times New Roman"/>
                          <a:ea typeface="Times New Roman"/>
                        </a:rPr>
                        <a:t>6.</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Классные часы</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5-9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По графику</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18">
                <a:tc>
                  <a:txBody>
                    <a:bodyPr/>
                    <a:lstStyle/>
                    <a:p>
                      <a:pPr>
                        <a:spcAft>
                          <a:spcPts val="0"/>
                        </a:spcAft>
                      </a:pPr>
                      <a:r>
                        <a:rPr lang="ru-RU" sz="1600">
                          <a:latin typeface="Times New Roman"/>
                          <a:ea typeface="Times New Roman"/>
                        </a:rPr>
                        <a:t>7.</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Родительские собрания</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2-9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По графику</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918">
                <a:tc>
                  <a:txBody>
                    <a:bodyPr/>
                    <a:lstStyle/>
                    <a:p>
                      <a:pPr>
                        <a:spcAft>
                          <a:spcPts val="0"/>
                        </a:spcAft>
                      </a:pPr>
                      <a:r>
                        <a:rPr lang="ru-RU" sz="1600">
                          <a:latin typeface="Times New Roman"/>
                          <a:ea typeface="Times New Roman"/>
                        </a:rPr>
                        <a:t>8.</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a:latin typeface="Times New Roman"/>
                          <a:ea typeface="Times New Roman"/>
                        </a:rPr>
                        <a:t>Аудио уроки безопасности </a:t>
                      </a:r>
                      <a:r>
                        <a:rPr lang="ru-RU" sz="1600" dirty="0" smtClean="0">
                          <a:latin typeface="Times New Roman"/>
                          <a:ea typeface="Times New Roman"/>
                        </a:rPr>
                        <a:t> </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smtClean="0">
                          <a:latin typeface="Times New Roman"/>
                          <a:ea typeface="Times New Roman"/>
                        </a:rPr>
                        <a:t>5-9 </a:t>
                      </a:r>
                      <a:r>
                        <a:rPr lang="ru-RU" sz="1600" dirty="0" err="1">
                          <a:latin typeface="Times New Roman"/>
                          <a:ea typeface="Times New Roman"/>
                        </a:rPr>
                        <a:t>кл</a:t>
                      </a:r>
                      <a:endParaRPr lang="ru-RU" sz="1600" dirty="0">
                        <a:latin typeface="Times New Roman"/>
                        <a:ea typeface="Times New Roman"/>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a:latin typeface="Times New Roman"/>
                          <a:ea typeface="Times New Roman"/>
                        </a:rPr>
                        <a:t>По графику</a:t>
                      </a: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357422" y="1357298"/>
            <a:ext cx="457203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38150" algn="l"/>
              </a:tabLst>
            </a:pPr>
            <a:r>
              <a:rPr kumimoji="0" lang="ru-RU" altLang="zh-CN" b="1" i="0" u="sng" strike="noStrike" cap="none" normalizeH="0" baseline="0" dirty="0" smtClean="0">
                <a:ln>
                  <a:solidFill>
                    <a:srgbClr val="00B050"/>
                  </a:solidFill>
                </a:ln>
                <a:solidFill>
                  <a:srgbClr val="006600"/>
                </a:solidFill>
                <a:effectLst/>
                <a:latin typeface="Times New Roman" pitchFamily="18" charset="0"/>
                <a:ea typeface="Times New Roman" pitchFamily="18" charset="0"/>
                <a:cs typeface="Times New Roman" pitchFamily="18" charset="0"/>
              </a:rPr>
              <a:t>Организация  деятельности:</a:t>
            </a:r>
            <a:endParaRPr kumimoji="0" lang="ru-RU" altLang="zh-CN" sz="2800" b="0" i="0" u="none" strike="noStrike" cap="none" normalizeH="0" baseline="0" dirty="0" smtClean="0">
              <a:ln>
                <a:solidFill>
                  <a:srgbClr val="00B050"/>
                </a:solidFill>
              </a:ln>
              <a:solidFill>
                <a:srgbClr val="006600"/>
              </a:solidFill>
              <a:effectLst/>
              <a:latin typeface="Times New Roman" pitchFamily="18" charset="0"/>
              <a:cs typeface="Times New Roman" pitchFamily="18" charset="0"/>
            </a:endParaRPr>
          </a:p>
        </p:txBody>
      </p:sp>
      <p:pic>
        <p:nvPicPr>
          <p:cNvPr id="5" name="Рисунок 4" descr="C:\Documents and Settings\лена\Рабочий стол\медиабезопасность 2011-2012 уч.год\w400_bf0c6c89e1bbdab819ec1d302fc2563e.jpg"/>
          <p:cNvPicPr/>
          <p:nvPr/>
        </p:nvPicPr>
        <p:blipFill>
          <a:blip r:embed="rId3" cstate="print">
            <a:clrChange>
              <a:clrFrom>
                <a:srgbClr val="FFFFFF"/>
              </a:clrFrom>
              <a:clrTo>
                <a:srgbClr val="FFFFFF">
                  <a:alpha val="0"/>
                </a:srgbClr>
              </a:clrTo>
            </a:clrChange>
          </a:blip>
          <a:srcRect/>
          <a:stretch>
            <a:fillRect/>
          </a:stretch>
        </p:blipFill>
        <p:spPr bwMode="auto">
          <a:xfrm>
            <a:off x="0" y="0"/>
            <a:ext cx="1000132" cy="857232"/>
          </a:xfrm>
          <a:prstGeom prst="rect">
            <a:avLst/>
          </a:prstGeom>
          <a:noFill/>
          <a:ln w="9525">
            <a:noFill/>
            <a:miter lim="800000"/>
            <a:headEnd/>
            <a:tailEnd/>
          </a:ln>
        </p:spPr>
      </p:pic>
      <p:pic>
        <p:nvPicPr>
          <p:cNvPr id="6" name="Рисунок 5" descr="C:\Documents and Settings\лена\Рабочий стол\медиабезопасность 2011-2012 уч.год\e29062a72a5f.gif"/>
          <p:cNvPicPr/>
          <p:nvPr/>
        </p:nvPicPr>
        <p:blipFill>
          <a:blip r:embed="rId4" cstate="print">
            <a:clrChange>
              <a:clrFrom>
                <a:srgbClr val="FFFFFF"/>
              </a:clrFrom>
              <a:clrTo>
                <a:srgbClr val="FFFFFF">
                  <a:alpha val="0"/>
                </a:srgbClr>
              </a:clrTo>
            </a:clrChange>
          </a:blip>
          <a:srcRect/>
          <a:stretch>
            <a:fillRect/>
          </a:stretch>
        </p:blipFill>
        <p:spPr bwMode="auto">
          <a:xfrm>
            <a:off x="0" y="428605"/>
            <a:ext cx="857224" cy="64294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3146</Words>
  <Application>Microsoft Office PowerPoint</Application>
  <PresentationFormat>Экран (4:3)</PresentationFormat>
  <Paragraphs>384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Виртуоз</cp:lastModifiedBy>
  <cp:revision>17</cp:revision>
  <dcterms:modified xsi:type="dcterms:W3CDTF">2013-09-06T05:59:14Z</dcterms:modified>
</cp:coreProperties>
</file>